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8" r:id="rId31"/>
    <p:sldId id="285" r:id="rId32"/>
    <p:sldId id="287" r:id="rId33"/>
    <p:sldId id="286"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15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BC5C54-4E2D-4345-B81F-303E908C924F}" type="doc">
      <dgm:prSet loTypeId="urn:microsoft.com/office/officeart/2005/8/layout/hierarchy2" loCatId="hierarchy" qsTypeId="urn:microsoft.com/office/officeart/2005/8/quickstyle/3d2" qsCatId="3D" csTypeId="urn:microsoft.com/office/officeart/2005/8/colors/accent1_2" csCatId="accent1" phldr="1"/>
      <dgm:spPr/>
      <dgm:t>
        <a:bodyPr/>
        <a:lstStyle/>
        <a:p>
          <a:endParaRPr lang="en-US"/>
        </a:p>
      </dgm:t>
    </dgm:pt>
    <dgm:pt modelId="{AA02A6D0-8B63-4219-97F7-45D64A565E3A}">
      <dgm:prSet custT="1"/>
      <dgm:spPr/>
      <dgm:t>
        <a:bodyPr/>
        <a:lstStyle/>
        <a:p>
          <a:pPr rtl="1"/>
          <a:r>
            <a:rPr lang="fa-IR" sz="1600" dirty="0"/>
            <a:t>در </a:t>
          </a:r>
          <a:r>
            <a:rPr lang="fa-IR" sz="1200" dirty="0"/>
            <a:t>طی 24 ساعت ابتدای شروع </a:t>
          </a:r>
          <a:r>
            <a:rPr lang="en-US" sz="1200" dirty="0" err="1"/>
            <a:t>rTPA</a:t>
          </a:r>
          <a:r>
            <a:rPr lang="fa-IR" sz="1200" dirty="0"/>
            <a:t>هر یک ساعت علایم حیاتی و معاینه نورولوژیک بیمار چک شود</a:t>
          </a:r>
          <a:endParaRPr lang="en-US" sz="1200" dirty="0"/>
        </a:p>
      </dgm:t>
    </dgm:pt>
    <dgm:pt modelId="{421B1294-B42E-4B34-AA91-94E24DFCB1E0}">
      <dgm:prSet phldrT="[Text]" custT="1"/>
      <dgm:spPr/>
      <dgm:t>
        <a:bodyPr/>
        <a:lstStyle/>
        <a:p>
          <a:pPr rtl="1"/>
          <a:r>
            <a:rPr lang="fa-IR" sz="1200" dirty="0"/>
            <a:t>از زمان ورود بیمار به بیمارستان تا زمان شروع </a:t>
          </a:r>
          <a:r>
            <a:rPr lang="en-US" sz="1200" dirty="0" err="1"/>
            <a:t>rTPA</a:t>
          </a:r>
          <a:r>
            <a:rPr lang="fa-IR" sz="1200" dirty="0"/>
            <a:t>کمتر از 60 دقیقه باشد</a:t>
          </a:r>
          <a:endParaRPr lang="en-US" sz="1200" dirty="0"/>
        </a:p>
      </dgm:t>
    </dgm:pt>
    <dgm:pt modelId="{69B43CD9-FE81-48B0-AB0E-816F5BD5B85F}">
      <dgm:prSet phldrT="[Text]" custT="1"/>
      <dgm:spPr/>
      <dgm:t>
        <a:bodyPr/>
        <a:lstStyle/>
        <a:p>
          <a:pPr rtl="1"/>
          <a:r>
            <a:rPr lang="fa-IR" sz="1400" dirty="0"/>
            <a:t>مطابقت بیمار از نظر عدم کنترا اندیکاسیون جهت دریافت </a:t>
          </a:r>
          <a:r>
            <a:rPr lang="en-US" sz="1400" dirty="0" err="1"/>
            <a:t>rTPA</a:t>
          </a:r>
          <a:endParaRPr lang="en-US" sz="1400" dirty="0"/>
        </a:p>
      </dgm:t>
    </dgm:pt>
    <dgm:pt modelId="{5D57DD39-FF41-47F7-B7C6-868E1CC30C78}" type="sibTrans" cxnId="{7B81BFFF-CA5F-4CD2-AC35-44E188622F4A}">
      <dgm:prSet/>
      <dgm:spPr/>
      <dgm:t>
        <a:bodyPr/>
        <a:lstStyle/>
        <a:p>
          <a:endParaRPr lang="en-US"/>
        </a:p>
      </dgm:t>
    </dgm:pt>
    <dgm:pt modelId="{4047C537-B4C1-4830-9E6D-6325CA863305}" type="parTrans" cxnId="{7B81BFFF-CA5F-4CD2-AC35-44E188622F4A}">
      <dgm:prSet/>
      <dgm:spPr/>
      <dgm:t>
        <a:bodyPr/>
        <a:lstStyle/>
        <a:p>
          <a:endParaRPr lang="en-US"/>
        </a:p>
      </dgm:t>
    </dgm:pt>
    <dgm:pt modelId="{662B5AE3-032A-4FCA-920A-AB271609FA43}" type="sibTrans" cxnId="{A8A167F3-D131-4662-9AF9-9C4EA3E28BA0}">
      <dgm:prSet/>
      <dgm:spPr/>
      <dgm:t>
        <a:bodyPr/>
        <a:lstStyle/>
        <a:p>
          <a:endParaRPr lang="en-US"/>
        </a:p>
      </dgm:t>
    </dgm:pt>
    <dgm:pt modelId="{5366702B-5B3D-4BE7-80C0-09984548B108}" type="parTrans" cxnId="{A8A167F3-D131-4662-9AF9-9C4EA3E28BA0}">
      <dgm:prSet/>
      <dgm:spPr/>
      <dgm:t>
        <a:bodyPr/>
        <a:lstStyle/>
        <a:p>
          <a:endParaRPr lang="en-US"/>
        </a:p>
      </dgm:t>
    </dgm:pt>
    <dgm:pt modelId="{8923E52E-E07C-4635-81CF-3BCEAC00E5CB}" type="sibTrans" cxnId="{765F8D36-CE17-4038-868C-98FD708561A1}">
      <dgm:prSet/>
      <dgm:spPr/>
      <dgm:t>
        <a:bodyPr/>
        <a:lstStyle/>
        <a:p>
          <a:endParaRPr lang="en-US"/>
        </a:p>
      </dgm:t>
    </dgm:pt>
    <dgm:pt modelId="{571A3409-4D70-4DA9-BC88-241380682999}" type="parTrans" cxnId="{765F8D36-CE17-4038-868C-98FD708561A1}">
      <dgm:prSet/>
      <dgm:spPr/>
      <dgm:t>
        <a:bodyPr/>
        <a:lstStyle/>
        <a:p>
          <a:endParaRPr lang="en-US"/>
        </a:p>
      </dgm:t>
    </dgm:pt>
    <dgm:pt modelId="{3515DA9F-93E2-4FBC-B6BC-20BA28FD4D5D}">
      <dgm:prSet phldrT="[Text]" custT="1"/>
      <dgm:spPr/>
      <dgm:t>
        <a:bodyPr/>
        <a:lstStyle/>
        <a:p>
          <a:pPr rtl="1"/>
          <a:r>
            <a:rPr lang="fa-IR" sz="2800" dirty="0"/>
            <a:t>مراقبتهای کلی در استفاده از </a:t>
          </a:r>
        </a:p>
        <a:p>
          <a:pPr rtl="1"/>
          <a:r>
            <a:rPr lang="en-US" sz="2800" dirty="0" err="1"/>
            <a:t>rTPA</a:t>
          </a:r>
          <a:endParaRPr lang="en-US" sz="2800" dirty="0"/>
        </a:p>
      </dgm:t>
    </dgm:pt>
    <dgm:pt modelId="{6DC998BE-4CE6-4499-B5FD-64F9A0C95FAF}" type="sibTrans" cxnId="{E559AAEA-93CD-4EE9-8B53-4900FAD794F3}">
      <dgm:prSet/>
      <dgm:spPr/>
      <dgm:t>
        <a:bodyPr/>
        <a:lstStyle/>
        <a:p>
          <a:endParaRPr lang="en-US"/>
        </a:p>
      </dgm:t>
    </dgm:pt>
    <dgm:pt modelId="{EC0BB12E-C45A-47C9-B079-9EA492A9CAF1}" type="parTrans" cxnId="{E559AAEA-93CD-4EE9-8B53-4900FAD794F3}">
      <dgm:prSet/>
      <dgm:spPr/>
      <dgm:t>
        <a:bodyPr/>
        <a:lstStyle/>
        <a:p>
          <a:endParaRPr lang="en-US"/>
        </a:p>
      </dgm:t>
    </dgm:pt>
    <dgm:pt modelId="{A888D469-692D-435D-B3BA-E7A51A23ABA0}">
      <dgm:prSet/>
      <dgm:spPr/>
      <dgm:t>
        <a:bodyPr/>
        <a:lstStyle/>
        <a:p>
          <a:r>
            <a:rPr lang="fa-IR" dirty="0"/>
            <a:t>در صورت بروز هرگونه تغییر سطح هوشیاری و یا علایم جدید نورولوژیک سریعا از بیمار سی تی اسکن انجام شود و در صورت هموراژی طبق جدول --- عمل شود </a:t>
          </a:r>
          <a:endParaRPr lang="en-US" dirty="0"/>
        </a:p>
      </dgm:t>
    </dgm:pt>
    <dgm:pt modelId="{34C5B825-9CEF-447A-8243-45AD4AF93A7F}" type="parTrans" cxnId="{C84C11FD-945C-4841-9765-6809819A2F4B}">
      <dgm:prSet/>
      <dgm:spPr/>
      <dgm:t>
        <a:bodyPr/>
        <a:lstStyle/>
        <a:p>
          <a:endParaRPr lang="en-US"/>
        </a:p>
      </dgm:t>
    </dgm:pt>
    <dgm:pt modelId="{E980F634-D5DE-45FD-85AE-90A6C41E09B8}" type="sibTrans" cxnId="{C84C11FD-945C-4841-9765-6809819A2F4B}">
      <dgm:prSet/>
      <dgm:spPr/>
      <dgm:t>
        <a:bodyPr/>
        <a:lstStyle/>
        <a:p>
          <a:endParaRPr lang="en-US"/>
        </a:p>
      </dgm:t>
    </dgm:pt>
    <dgm:pt modelId="{805788EF-15B2-489D-93CD-E868827CAAEC}">
      <dgm:prSet/>
      <dgm:spPr/>
      <dgm:t>
        <a:bodyPr/>
        <a:lstStyle/>
        <a:p>
          <a:pPr rtl="1"/>
          <a:r>
            <a:rPr lang="fa-IR" dirty="0"/>
            <a:t>حتی الامکان از بیمار طی 24 ساعت اول از بیمار خونگیری نشود</a:t>
          </a:r>
          <a:endParaRPr lang="en-US" dirty="0"/>
        </a:p>
      </dgm:t>
    </dgm:pt>
    <dgm:pt modelId="{E5085F2D-D9B7-4C8E-A911-7A4A2C62ECCD}" type="parTrans" cxnId="{980D955F-BF3E-41CA-BC89-C4C062842D0F}">
      <dgm:prSet/>
      <dgm:spPr/>
      <dgm:t>
        <a:bodyPr/>
        <a:lstStyle/>
        <a:p>
          <a:endParaRPr lang="en-US"/>
        </a:p>
      </dgm:t>
    </dgm:pt>
    <dgm:pt modelId="{43756D5D-4BE8-424C-8232-896C57FAFBD3}" type="sibTrans" cxnId="{980D955F-BF3E-41CA-BC89-C4C062842D0F}">
      <dgm:prSet/>
      <dgm:spPr/>
      <dgm:t>
        <a:bodyPr/>
        <a:lstStyle/>
        <a:p>
          <a:endParaRPr lang="en-US"/>
        </a:p>
      </dgm:t>
    </dgm:pt>
    <dgm:pt modelId="{C98F671F-0727-4B2B-9A1F-0934AB0255CB}">
      <dgm:prSet/>
      <dgm:spPr/>
      <dgm:t>
        <a:bodyPr/>
        <a:lstStyle/>
        <a:p>
          <a:pPr rtl="1"/>
          <a:r>
            <a:rPr lang="fa-IR" dirty="0"/>
            <a:t>در صورت عدم هموراژی در سی تی اسکن بعد از 24 ساعت به بیمار آسپرین داده شود</a:t>
          </a:r>
          <a:endParaRPr lang="en-US" dirty="0"/>
        </a:p>
      </dgm:t>
    </dgm:pt>
    <dgm:pt modelId="{26D9318A-4374-416E-B704-9DCACC17F9E8}" type="parTrans" cxnId="{37D49B68-DC2E-44C7-9100-224C446612F7}">
      <dgm:prSet/>
      <dgm:spPr/>
      <dgm:t>
        <a:bodyPr/>
        <a:lstStyle/>
        <a:p>
          <a:endParaRPr lang="en-US"/>
        </a:p>
      </dgm:t>
    </dgm:pt>
    <dgm:pt modelId="{54783013-E322-4855-828B-30FA956D6A8E}" type="sibTrans" cxnId="{37D49B68-DC2E-44C7-9100-224C446612F7}">
      <dgm:prSet/>
      <dgm:spPr/>
      <dgm:t>
        <a:bodyPr/>
        <a:lstStyle/>
        <a:p>
          <a:endParaRPr lang="en-US"/>
        </a:p>
      </dgm:t>
    </dgm:pt>
    <dgm:pt modelId="{89F94D8F-BC27-4481-9E72-3E59E9571C3C}">
      <dgm:prSet/>
      <dgm:spPr/>
      <dgm:t>
        <a:bodyPr/>
        <a:lstStyle/>
        <a:p>
          <a:pPr rtl="1"/>
          <a:r>
            <a:rPr lang="fa-IR" dirty="0"/>
            <a:t>بعد از 24 ساعت از تزریق دارو برای بیمار سی تی اسکن انجام شود</a:t>
          </a:r>
          <a:endParaRPr lang="en-US" dirty="0"/>
        </a:p>
      </dgm:t>
    </dgm:pt>
    <dgm:pt modelId="{53BC8BEC-B55C-46EC-9C80-1A4AB83D1E4A}" type="parTrans" cxnId="{B1EB73B1-6C34-4EA9-8FA2-7BB182D4F6B3}">
      <dgm:prSet/>
      <dgm:spPr/>
      <dgm:t>
        <a:bodyPr/>
        <a:lstStyle/>
        <a:p>
          <a:endParaRPr lang="en-US"/>
        </a:p>
      </dgm:t>
    </dgm:pt>
    <dgm:pt modelId="{D8D2D29A-7AC4-4657-BC2D-64E175A0E005}" type="sibTrans" cxnId="{B1EB73B1-6C34-4EA9-8FA2-7BB182D4F6B3}">
      <dgm:prSet/>
      <dgm:spPr/>
      <dgm:t>
        <a:bodyPr/>
        <a:lstStyle/>
        <a:p>
          <a:endParaRPr lang="en-US"/>
        </a:p>
      </dgm:t>
    </dgm:pt>
    <dgm:pt modelId="{3B31E2C0-F99D-49B8-BCC9-C68EA3369F8D}" type="pres">
      <dgm:prSet presAssocID="{91BC5C54-4E2D-4345-B81F-303E908C924F}" presName="diagram" presStyleCnt="0">
        <dgm:presLayoutVars>
          <dgm:chPref val="1"/>
          <dgm:dir/>
          <dgm:animOne val="branch"/>
          <dgm:animLvl val="lvl"/>
          <dgm:resizeHandles val="exact"/>
        </dgm:presLayoutVars>
      </dgm:prSet>
      <dgm:spPr/>
      <dgm:t>
        <a:bodyPr/>
        <a:lstStyle/>
        <a:p>
          <a:endParaRPr lang="en-US"/>
        </a:p>
      </dgm:t>
    </dgm:pt>
    <dgm:pt modelId="{290A5A2C-091E-42FA-A973-7D56BF350D5E}" type="pres">
      <dgm:prSet presAssocID="{3515DA9F-93E2-4FBC-B6BC-20BA28FD4D5D}" presName="root1" presStyleCnt="0"/>
      <dgm:spPr/>
    </dgm:pt>
    <dgm:pt modelId="{8D7CB68C-79D8-4178-9B80-F8D4ABC55FA6}" type="pres">
      <dgm:prSet presAssocID="{3515DA9F-93E2-4FBC-B6BC-20BA28FD4D5D}" presName="LevelOneTextNode" presStyleLbl="node0" presStyleIdx="0" presStyleCnt="1" custScaleY="341409" custLinFactNeighborX="-87111" custLinFactNeighborY="6665">
        <dgm:presLayoutVars>
          <dgm:chPref val="3"/>
        </dgm:presLayoutVars>
      </dgm:prSet>
      <dgm:spPr/>
      <dgm:t>
        <a:bodyPr/>
        <a:lstStyle/>
        <a:p>
          <a:endParaRPr lang="en-US"/>
        </a:p>
      </dgm:t>
    </dgm:pt>
    <dgm:pt modelId="{15F29D9C-3606-4C56-B81F-5E8118646467}" type="pres">
      <dgm:prSet presAssocID="{3515DA9F-93E2-4FBC-B6BC-20BA28FD4D5D}" presName="level2hierChild" presStyleCnt="0"/>
      <dgm:spPr/>
    </dgm:pt>
    <dgm:pt modelId="{4C49B8AF-C7D3-4AC0-90CE-F1041FDCFD93}" type="pres">
      <dgm:prSet presAssocID="{571A3409-4D70-4DA9-BC88-241380682999}" presName="conn2-1" presStyleLbl="parChTrans1D2" presStyleIdx="0" presStyleCnt="7"/>
      <dgm:spPr/>
      <dgm:t>
        <a:bodyPr/>
        <a:lstStyle/>
        <a:p>
          <a:endParaRPr lang="en-US"/>
        </a:p>
      </dgm:t>
    </dgm:pt>
    <dgm:pt modelId="{E0F2206F-267D-4FE9-B361-AE9D652E115B}" type="pres">
      <dgm:prSet presAssocID="{571A3409-4D70-4DA9-BC88-241380682999}" presName="connTx" presStyleLbl="parChTrans1D2" presStyleIdx="0" presStyleCnt="7"/>
      <dgm:spPr/>
      <dgm:t>
        <a:bodyPr/>
        <a:lstStyle/>
        <a:p>
          <a:endParaRPr lang="en-US"/>
        </a:p>
      </dgm:t>
    </dgm:pt>
    <dgm:pt modelId="{7C9D0600-225A-46D0-A076-8808B80F3BA6}" type="pres">
      <dgm:prSet presAssocID="{69B43CD9-FE81-48B0-AB0E-816F5BD5B85F}" presName="root2" presStyleCnt="0"/>
      <dgm:spPr/>
    </dgm:pt>
    <dgm:pt modelId="{33A735BC-CE36-4A67-8407-0D96B4F5375C}" type="pres">
      <dgm:prSet presAssocID="{69B43CD9-FE81-48B0-AB0E-816F5BD5B85F}" presName="LevelTwoTextNode" presStyleLbl="node2" presStyleIdx="0" presStyleCnt="7" custScaleX="129816" custScaleY="83455" custLinFactX="59776" custLinFactNeighborX="100000" custLinFactNeighborY="7431">
        <dgm:presLayoutVars>
          <dgm:chPref val="3"/>
        </dgm:presLayoutVars>
      </dgm:prSet>
      <dgm:spPr/>
      <dgm:t>
        <a:bodyPr/>
        <a:lstStyle/>
        <a:p>
          <a:endParaRPr lang="en-US"/>
        </a:p>
      </dgm:t>
    </dgm:pt>
    <dgm:pt modelId="{32EB03CE-BA73-481C-AFE0-E7EBB9C9A4F3}" type="pres">
      <dgm:prSet presAssocID="{69B43CD9-FE81-48B0-AB0E-816F5BD5B85F}" presName="level3hierChild" presStyleCnt="0"/>
      <dgm:spPr/>
    </dgm:pt>
    <dgm:pt modelId="{E5FA18F3-2B80-44D6-AB14-AE4B12D6C8C7}" type="pres">
      <dgm:prSet presAssocID="{5366702B-5B3D-4BE7-80C0-09984548B108}" presName="conn2-1" presStyleLbl="parChTrans1D2" presStyleIdx="1" presStyleCnt="7"/>
      <dgm:spPr/>
      <dgm:t>
        <a:bodyPr/>
        <a:lstStyle/>
        <a:p>
          <a:endParaRPr lang="en-US"/>
        </a:p>
      </dgm:t>
    </dgm:pt>
    <dgm:pt modelId="{DC1A7666-2A62-4664-8F59-8E4FB2E01271}" type="pres">
      <dgm:prSet presAssocID="{5366702B-5B3D-4BE7-80C0-09984548B108}" presName="connTx" presStyleLbl="parChTrans1D2" presStyleIdx="1" presStyleCnt="7"/>
      <dgm:spPr/>
      <dgm:t>
        <a:bodyPr/>
        <a:lstStyle/>
        <a:p>
          <a:endParaRPr lang="en-US"/>
        </a:p>
      </dgm:t>
    </dgm:pt>
    <dgm:pt modelId="{49822982-3A63-484E-8993-9341708F2387}" type="pres">
      <dgm:prSet presAssocID="{421B1294-B42E-4B34-AA91-94E24DFCB1E0}" presName="root2" presStyleCnt="0"/>
      <dgm:spPr/>
    </dgm:pt>
    <dgm:pt modelId="{EA8604F0-549C-41D1-B87A-B46FEEE87A54}" type="pres">
      <dgm:prSet presAssocID="{421B1294-B42E-4B34-AA91-94E24DFCB1E0}" presName="LevelTwoTextNode" presStyleLbl="node2" presStyleIdx="1" presStyleCnt="7" custScaleX="131254" custScaleY="68464" custLinFactX="58300" custLinFactNeighborX="100000" custLinFactNeighborY="8493">
        <dgm:presLayoutVars>
          <dgm:chPref val="3"/>
        </dgm:presLayoutVars>
      </dgm:prSet>
      <dgm:spPr/>
      <dgm:t>
        <a:bodyPr/>
        <a:lstStyle/>
        <a:p>
          <a:endParaRPr lang="en-US"/>
        </a:p>
      </dgm:t>
    </dgm:pt>
    <dgm:pt modelId="{66403FE1-D6A7-4A16-AA21-949D81306F9A}" type="pres">
      <dgm:prSet presAssocID="{421B1294-B42E-4B34-AA91-94E24DFCB1E0}" presName="level3hierChild" presStyleCnt="0"/>
      <dgm:spPr/>
    </dgm:pt>
    <dgm:pt modelId="{7D667230-010E-4122-92BC-80088ACEA79A}" type="pres">
      <dgm:prSet presAssocID="{4047C537-B4C1-4830-9E6D-6325CA863305}" presName="conn2-1" presStyleLbl="parChTrans1D2" presStyleIdx="2" presStyleCnt="7"/>
      <dgm:spPr/>
      <dgm:t>
        <a:bodyPr/>
        <a:lstStyle/>
        <a:p>
          <a:endParaRPr lang="en-US"/>
        </a:p>
      </dgm:t>
    </dgm:pt>
    <dgm:pt modelId="{96C0D716-351C-4BF1-B5D9-AC9A98C626E3}" type="pres">
      <dgm:prSet presAssocID="{4047C537-B4C1-4830-9E6D-6325CA863305}" presName="connTx" presStyleLbl="parChTrans1D2" presStyleIdx="2" presStyleCnt="7"/>
      <dgm:spPr/>
      <dgm:t>
        <a:bodyPr/>
        <a:lstStyle/>
        <a:p>
          <a:endParaRPr lang="en-US"/>
        </a:p>
      </dgm:t>
    </dgm:pt>
    <dgm:pt modelId="{DDADEBEA-F6E5-4B0D-A363-5A60F3A5E2CD}" type="pres">
      <dgm:prSet presAssocID="{AA02A6D0-8B63-4219-97F7-45D64A565E3A}" presName="root2" presStyleCnt="0"/>
      <dgm:spPr/>
    </dgm:pt>
    <dgm:pt modelId="{F03198A3-7038-42B1-B1D1-1E9B0CF5E67D}" type="pres">
      <dgm:prSet presAssocID="{AA02A6D0-8B63-4219-97F7-45D64A565E3A}" presName="LevelTwoTextNode" presStyleLbl="node2" presStyleIdx="2" presStyleCnt="7" custScaleX="134227" custScaleY="70493" custLinFactX="58519" custLinFactNeighborX="100000" custLinFactNeighborY="16231">
        <dgm:presLayoutVars>
          <dgm:chPref val="3"/>
        </dgm:presLayoutVars>
      </dgm:prSet>
      <dgm:spPr/>
      <dgm:t>
        <a:bodyPr/>
        <a:lstStyle/>
        <a:p>
          <a:endParaRPr lang="en-US"/>
        </a:p>
      </dgm:t>
    </dgm:pt>
    <dgm:pt modelId="{E86C399B-FDAE-42D8-B37F-EC517F23EC15}" type="pres">
      <dgm:prSet presAssocID="{AA02A6D0-8B63-4219-97F7-45D64A565E3A}" presName="level3hierChild" presStyleCnt="0"/>
      <dgm:spPr/>
    </dgm:pt>
    <dgm:pt modelId="{F5E8D2D1-5787-450E-8FA8-9987BC80CF37}" type="pres">
      <dgm:prSet presAssocID="{34C5B825-9CEF-447A-8243-45AD4AF93A7F}" presName="conn2-1" presStyleLbl="parChTrans1D2" presStyleIdx="3" presStyleCnt="7"/>
      <dgm:spPr/>
      <dgm:t>
        <a:bodyPr/>
        <a:lstStyle/>
        <a:p>
          <a:endParaRPr lang="en-US"/>
        </a:p>
      </dgm:t>
    </dgm:pt>
    <dgm:pt modelId="{A8CE847D-42D4-41F1-A440-A7865486D3FE}" type="pres">
      <dgm:prSet presAssocID="{34C5B825-9CEF-447A-8243-45AD4AF93A7F}" presName="connTx" presStyleLbl="parChTrans1D2" presStyleIdx="3" presStyleCnt="7"/>
      <dgm:spPr/>
      <dgm:t>
        <a:bodyPr/>
        <a:lstStyle/>
        <a:p>
          <a:endParaRPr lang="en-US"/>
        </a:p>
      </dgm:t>
    </dgm:pt>
    <dgm:pt modelId="{51723385-3824-485B-BBA3-49F98541331E}" type="pres">
      <dgm:prSet presAssocID="{A888D469-692D-435D-B3BA-E7A51A23ABA0}" presName="root2" presStyleCnt="0"/>
      <dgm:spPr/>
    </dgm:pt>
    <dgm:pt modelId="{96E051DF-04DF-48FC-84EC-F45608826E3C}" type="pres">
      <dgm:prSet presAssocID="{A888D469-692D-435D-B3BA-E7A51A23ABA0}" presName="LevelTwoTextNode" presStyleLbl="node2" presStyleIdx="3" presStyleCnt="7" custScaleX="134543" custScaleY="68596" custLinFactX="59776" custLinFactNeighborX="100000" custLinFactNeighborY="20214">
        <dgm:presLayoutVars>
          <dgm:chPref val="3"/>
        </dgm:presLayoutVars>
      </dgm:prSet>
      <dgm:spPr/>
      <dgm:t>
        <a:bodyPr/>
        <a:lstStyle/>
        <a:p>
          <a:endParaRPr lang="en-US"/>
        </a:p>
      </dgm:t>
    </dgm:pt>
    <dgm:pt modelId="{E1D5CEE9-9819-4A98-9CB6-38685B0D6B3E}" type="pres">
      <dgm:prSet presAssocID="{A888D469-692D-435D-B3BA-E7A51A23ABA0}" presName="level3hierChild" presStyleCnt="0"/>
      <dgm:spPr/>
    </dgm:pt>
    <dgm:pt modelId="{13EF2D5D-8AC1-412E-8DD3-0190359CC526}" type="pres">
      <dgm:prSet presAssocID="{53BC8BEC-B55C-46EC-9C80-1A4AB83D1E4A}" presName="conn2-1" presStyleLbl="parChTrans1D2" presStyleIdx="4" presStyleCnt="7"/>
      <dgm:spPr/>
      <dgm:t>
        <a:bodyPr/>
        <a:lstStyle/>
        <a:p>
          <a:endParaRPr lang="en-US"/>
        </a:p>
      </dgm:t>
    </dgm:pt>
    <dgm:pt modelId="{535C5FD7-7DC8-4085-96A7-064400E13FE0}" type="pres">
      <dgm:prSet presAssocID="{53BC8BEC-B55C-46EC-9C80-1A4AB83D1E4A}" presName="connTx" presStyleLbl="parChTrans1D2" presStyleIdx="4" presStyleCnt="7"/>
      <dgm:spPr/>
      <dgm:t>
        <a:bodyPr/>
        <a:lstStyle/>
        <a:p>
          <a:endParaRPr lang="en-US"/>
        </a:p>
      </dgm:t>
    </dgm:pt>
    <dgm:pt modelId="{00A7E93F-13C6-43C3-9867-268D3C297289}" type="pres">
      <dgm:prSet presAssocID="{89F94D8F-BC27-4481-9E72-3E59E9571C3C}" presName="root2" presStyleCnt="0"/>
      <dgm:spPr/>
    </dgm:pt>
    <dgm:pt modelId="{E5EF9F0D-9BD1-4D96-B63C-9C7EBAC41001}" type="pres">
      <dgm:prSet presAssocID="{89F94D8F-BC27-4481-9E72-3E59E9571C3C}" presName="LevelTwoTextNode" presStyleLbl="node2" presStyleIdx="4" presStyleCnt="7" custScaleX="133103" custScaleY="63355" custLinFactX="61899" custLinFactNeighborX="100000" custLinFactNeighborY="15924">
        <dgm:presLayoutVars>
          <dgm:chPref val="3"/>
        </dgm:presLayoutVars>
      </dgm:prSet>
      <dgm:spPr/>
      <dgm:t>
        <a:bodyPr/>
        <a:lstStyle/>
        <a:p>
          <a:endParaRPr lang="en-US"/>
        </a:p>
      </dgm:t>
    </dgm:pt>
    <dgm:pt modelId="{CC5FFA48-7C32-43CC-B091-2BF87F754BF8}" type="pres">
      <dgm:prSet presAssocID="{89F94D8F-BC27-4481-9E72-3E59E9571C3C}" presName="level3hierChild" presStyleCnt="0"/>
      <dgm:spPr/>
    </dgm:pt>
    <dgm:pt modelId="{6DE76063-399F-4AC5-8D82-C6A4BA6E39FA}" type="pres">
      <dgm:prSet presAssocID="{26D9318A-4374-416E-B704-9DCACC17F9E8}" presName="conn2-1" presStyleLbl="parChTrans1D2" presStyleIdx="5" presStyleCnt="7"/>
      <dgm:spPr/>
      <dgm:t>
        <a:bodyPr/>
        <a:lstStyle/>
        <a:p>
          <a:endParaRPr lang="en-US"/>
        </a:p>
      </dgm:t>
    </dgm:pt>
    <dgm:pt modelId="{87D4A334-B7FE-4A45-90B5-44FDF5C1727A}" type="pres">
      <dgm:prSet presAssocID="{26D9318A-4374-416E-B704-9DCACC17F9E8}" presName="connTx" presStyleLbl="parChTrans1D2" presStyleIdx="5" presStyleCnt="7"/>
      <dgm:spPr/>
      <dgm:t>
        <a:bodyPr/>
        <a:lstStyle/>
        <a:p>
          <a:endParaRPr lang="en-US"/>
        </a:p>
      </dgm:t>
    </dgm:pt>
    <dgm:pt modelId="{C8F5140F-707E-4B08-A453-8B2A93D400C2}" type="pres">
      <dgm:prSet presAssocID="{C98F671F-0727-4B2B-9A1F-0934AB0255CB}" presName="root2" presStyleCnt="0"/>
      <dgm:spPr/>
    </dgm:pt>
    <dgm:pt modelId="{7CF28967-85CA-4A4B-B99E-ABD4B10ED2EE}" type="pres">
      <dgm:prSet presAssocID="{C98F671F-0727-4B2B-9A1F-0934AB0255CB}" presName="LevelTwoTextNode" presStyleLbl="node2" presStyleIdx="5" presStyleCnt="7" custScaleX="133822" custScaleY="59571" custLinFactNeighborX="63987" custLinFactNeighborY="8087">
        <dgm:presLayoutVars>
          <dgm:chPref val="3"/>
        </dgm:presLayoutVars>
      </dgm:prSet>
      <dgm:spPr/>
      <dgm:t>
        <a:bodyPr/>
        <a:lstStyle/>
        <a:p>
          <a:endParaRPr lang="en-US"/>
        </a:p>
      </dgm:t>
    </dgm:pt>
    <dgm:pt modelId="{7E30BB04-9725-4CA7-91D3-C49B614B728D}" type="pres">
      <dgm:prSet presAssocID="{C98F671F-0727-4B2B-9A1F-0934AB0255CB}" presName="level3hierChild" presStyleCnt="0"/>
      <dgm:spPr/>
    </dgm:pt>
    <dgm:pt modelId="{CD522CDE-5303-49D3-8E39-40E310A0B797}" type="pres">
      <dgm:prSet presAssocID="{E5085F2D-D9B7-4C8E-A911-7A4A2C62ECCD}" presName="conn2-1" presStyleLbl="parChTrans1D2" presStyleIdx="6" presStyleCnt="7"/>
      <dgm:spPr/>
      <dgm:t>
        <a:bodyPr/>
        <a:lstStyle/>
        <a:p>
          <a:endParaRPr lang="en-US"/>
        </a:p>
      </dgm:t>
    </dgm:pt>
    <dgm:pt modelId="{1239674D-C1F3-48FC-8CCC-3AA9E83C03BC}" type="pres">
      <dgm:prSet presAssocID="{E5085F2D-D9B7-4C8E-A911-7A4A2C62ECCD}" presName="connTx" presStyleLbl="parChTrans1D2" presStyleIdx="6" presStyleCnt="7"/>
      <dgm:spPr/>
      <dgm:t>
        <a:bodyPr/>
        <a:lstStyle/>
        <a:p>
          <a:endParaRPr lang="en-US"/>
        </a:p>
      </dgm:t>
    </dgm:pt>
    <dgm:pt modelId="{51EF0EF2-027A-4AC5-BA43-BF1264FF2CA9}" type="pres">
      <dgm:prSet presAssocID="{805788EF-15B2-489D-93CD-E868827CAAEC}" presName="root2" presStyleCnt="0"/>
      <dgm:spPr/>
    </dgm:pt>
    <dgm:pt modelId="{9603969C-84DA-4622-9F4B-34AEE3C10668}" type="pres">
      <dgm:prSet presAssocID="{805788EF-15B2-489D-93CD-E868827CAAEC}" presName="LevelTwoTextNode" presStyleLbl="node2" presStyleIdx="6" presStyleCnt="7" custScaleX="132752" custScaleY="47014" custLinFactX="61369" custLinFactNeighborX="100000" custLinFactNeighborY="7431">
        <dgm:presLayoutVars>
          <dgm:chPref val="3"/>
        </dgm:presLayoutVars>
      </dgm:prSet>
      <dgm:spPr/>
      <dgm:t>
        <a:bodyPr/>
        <a:lstStyle/>
        <a:p>
          <a:endParaRPr lang="en-US"/>
        </a:p>
      </dgm:t>
    </dgm:pt>
    <dgm:pt modelId="{EEE0CF57-27D1-47FA-91BD-61E140909FC8}" type="pres">
      <dgm:prSet presAssocID="{805788EF-15B2-489D-93CD-E868827CAAEC}" presName="level3hierChild" presStyleCnt="0"/>
      <dgm:spPr/>
    </dgm:pt>
  </dgm:ptLst>
  <dgm:cxnLst>
    <dgm:cxn modelId="{C04F86E5-BDF5-4A67-9C6E-5F6B087F82E5}" type="presOf" srcId="{4047C537-B4C1-4830-9E6D-6325CA863305}" destId="{7D667230-010E-4122-92BC-80088ACEA79A}" srcOrd="0" destOrd="0" presId="urn:microsoft.com/office/officeart/2005/8/layout/hierarchy2"/>
    <dgm:cxn modelId="{13B07AE5-C950-46AB-B5B2-FFD02BADCF8E}" type="presOf" srcId="{571A3409-4D70-4DA9-BC88-241380682999}" destId="{4C49B8AF-C7D3-4AC0-90CE-F1041FDCFD93}" srcOrd="0" destOrd="0" presId="urn:microsoft.com/office/officeart/2005/8/layout/hierarchy2"/>
    <dgm:cxn modelId="{C84C11FD-945C-4841-9765-6809819A2F4B}" srcId="{3515DA9F-93E2-4FBC-B6BC-20BA28FD4D5D}" destId="{A888D469-692D-435D-B3BA-E7A51A23ABA0}" srcOrd="3" destOrd="0" parTransId="{34C5B825-9CEF-447A-8243-45AD4AF93A7F}" sibTransId="{E980F634-D5DE-45FD-85AE-90A6C41E09B8}"/>
    <dgm:cxn modelId="{1129F9E7-296C-4817-9EF8-99E982CAB02B}" type="presOf" srcId="{26D9318A-4374-416E-B704-9DCACC17F9E8}" destId="{87D4A334-B7FE-4A45-90B5-44FDF5C1727A}" srcOrd="1" destOrd="0" presId="urn:microsoft.com/office/officeart/2005/8/layout/hierarchy2"/>
    <dgm:cxn modelId="{14C660DF-D5EB-4307-81BA-0D5B68B1A799}" type="presOf" srcId="{421B1294-B42E-4B34-AA91-94E24DFCB1E0}" destId="{EA8604F0-549C-41D1-B87A-B46FEEE87A54}" srcOrd="0" destOrd="0" presId="urn:microsoft.com/office/officeart/2005/8/layout/hierarchy2"/>
    <dgm:cxn modelId="{BFBEB29C-8D01-4021-96BF-9205F1C11DF7}" type="presOf" srcId="{AA02A6D0-8B63-4219-97F7-45D64A565E3A}" destId="{F03198A3-7038-42B1-B1D1-1E9B0CF5E67D}" srcOrd="0" destOrd="0" presId="urn:microsoft.com/office/officeart/2005/8/layout/hierarchy2"/>
    <dgm:cxn modelId="{3898FEC1-839C-45CC-8418-00ADF9638B33}" type="presOf" srcId="{69B43CD9-FE81-48B0-AB0E-816F5BD5B85F}" destId="{33A735BC-CE36-4A67-8407-0D96B4F5375C}" srcOrd="0" destOrd="0" presId="urn:microsoft.com/office/officeart/2005/8/layout/hierarchy2"/>
    <dgm:cxn modelId="{4E3042E0-41EB-48DE-A448-66AACB38389C}" type="presOf" srcId="{89F94D8F-BC27-4481-9E72-3E59E9571C3C}" destId="{E5EF9F0D-9BD1-4D96-B63C-9C7EBAC41001}" srcOrd="0" destOrd="0" presId="urn:microsoft.com/office/officeart/2005/8/layout/hierarchy2"/>
    <dgm:cxn modelId="{02856B57-9A4A-4008-A484-9A10D9F964E7}" type="presOf" srcId="{34C5B825-9CEF-447A-8243-45AD4AF93A7F}" destId="{A8CE847D-42D4-41F1-A440-A7865486D3FE}" srcOrd="1" destOrd="0" presId="urn:microsoft.com/office/officeart/2005/8/layout/hierarchy2"/>
    <dgm:cxn modelId="{3D7EC99D-E8EF-45A9-8407-CA4A39828A4E}" type="presOf" srcId="{571A3409-4D70-4DA9-BC88-241380682999}" destId="{E0F2206F-267D-4FE9-B361-AE9D652E115B}" srcOrd="1" destOrd="0" presId="urn:microsoft.com/office/officeart/2005/8/layout/hierarchy2"/>
    <dgm:cxn modelId="{2CD72450-73F8-4326-9DA6-1AAF0BA92DB9}" type="presOf" srcId="{3515DA9F-93E2-4FBC-B6BC-20BA28FD4D5D}" destId="{8D7CB68C-79D8-4178-9B80-F8D4ABC55FA6}" srcOrd="0" destOrd="0" presId="urn:microsoft.com/office/officeart/2005/8/layout/hierarchy2"/>
    <dgm:cxn modelId="{4D3E0BEF-488F-4C90-99A9-84F4BD5FA9E3}" type="presOf" srcId="{26D9318A-4374-416E-B704-9DCACC17F9E8}" destId="{6DE76063-399F-4AC5-8D82-C6A4BA6E39FA}" srcOrd="0" destOrd="0" presId="urn:microsoft.com/office/officeart/2005/8/layout/hierarchy2"/>
    <dgm:cxn modelId="{E56BB2FB-6E82-4BC0-AA74-41A68299DE69}" type="presOf" srcId="{91BC5C54-4E2D-4345-B81F-303E908C924F}" destId="{3B31E2C0-F99D-49B8-BCC9-C68EA3369F8D}" srcOrd="0" destOrd="0" presId="urn:microsoft.com/office/officeart/2005/8/layout/hierarchy2"/>
    <dgm:cxn modelId="{B1EB73B1-6C34-4EA9-8FA2-7BB182D4F6B3}" srcId="{3515DA9F-93E2-4FBC-B6BC-20BA28FD4D5D}" destId="{89F94D8F-BC27-4481-9E72-3E59E9571C3C}" srcOrd="4" destOrd="0" parTransId="{53BC8BEC-B55C-46EC-9C80-1A4AB83D1E4A}" sibTransId="{D8D2D29A-7AC4-4657-BC2D-64E175A0E005}"/>
    <dgm:cxn modelId="{E1F09D41-7A84-4D12-A011-A533A5438CCB}" type="presOf" srcId="{4047C537-B4C1-4830-9E6D-6325CA863305}" destId="{96C0D716-351C-4BF1-B5D9-AC9A98C626E3}" srcOrd="1" destOrd="0" presId="urn:microsoft.com/office/officeart/2005/8/layout/hierarchy2"/>
    <dgm:cxn modelId="{00F3031B-C9D1-4E0E-B349-4D4AF1F6C663}" type="presOf" srcId="{A888D469-692D-435D-B3BA-E7A51A23ABA0}" destId="{96E051DF-04DF-48FC-84EC-F45608826E3C}" srcOrd="0" destOrd="0" presId="urn:microsoft.com/office/officeart/2005/8/layout/hierarchy2"/>
    <dgm:cxn modelId="{980D955F-BF3E-41CA-BC89-C4C062842D0F}" srcId="{3515DA9F-93E2-4FBC-B6BC-20BA28FD4D5D}" destId="{805788EF-15B2-489D-93CD-E868827CAAEC}" srcOrd="6" destOrd="0" parTransId="{E5085F2D-D9B7-4C8E-A911-7A4A2C62ECCD}" sibTransId="{43756D5D-4BE8-424C-8232-896C57FAFBD3}"/>
    <dgm:cxn modelId="{8775158B-5828-4923-BDD7-ADCF7C520A96}" type="presOf" srcId="{E5085F2D-D9B7-4C8E-A911-7A4A2C62ECCD}" destId="{1239674D-C1F3-48FC-8CCC-3AA9E83C03BC}" srcOrd="1" destOrd="0" presId="urn:microsoft.com/office/officeart/2005/8/layout/hierarchy2"/>
    <dgm:cxn modelId="{38A615E5-0A52-49C1-8921-57567FFD95DF}" type="presOf" srcId="{5366702B-5B3D-4BE7-80C0-09984548B108}" destId="{DC1A7666-2A62-4664-8F59-8E4FB2E01271}" srcOrd="1" destOrd="0" presId="urn:microsoft.com/office/officeart/2005/8/layout/hierarchy2"/>
    <dgm:cxn modelId="{37D49B68-DC2E-44C7-9100-224C446612F7}" srcId="{3515DA9F-93E2-4FBC-B6BC-20BA28FD4D5D}" destId="{C98F671F-0727-4B2B-9A1F-0934AB0255CB}" srcOrd="5" destOrd="0" parTransId="{26D9318A-4374-416E-B704-9DCACC17F9E8}" sibTransId="{54783013-E322-4855-828B-30FA956D6A8E}"/>
    <dgm:cxn modelId="{FC2F9E29-5704-48B7-9A87-C4340B0EE46A}" type="presOf" srcId="{53BC8BEC-B55C-46EC-9C80-1A4AB83D1E4A}" destId="{13EF2D5D-8AC1-412E-8DD3-0190359CC526}" srcOrd="0" destOrd="0" presId="urn:microsoft.com/office/officeart/2005/8/layout/hierarchy2"/>
    <dgm:cxn modelId="{6AFC7099-DD96-4895-86E7-093ACEE50580}" type="presOf" srcId="{34C5B825-9CEF-447A-8243-45AD4AF93A7F}" destId="{F5E8D2D1-5787-450E-8FA8-9987BC80CF37}" srcOrd="0" destOrd="0" presId="urn:microsoft.com/office/officeart/2005/8/layout/hierarchy2"/>
    <dgm:cxn modelId="{47D5C7A3-1763-438F-A2A7-D6A2B8282AF9}" type="presOf" srcId="{53BC8BEC-B55C-46EC-9C80-1A4AB83D1E4A}" destId="{535C5FD7-7DC8-4085-96A7-064400E13FE0}" srcOrd="1" destOrd="0" presId="urn:microsoft.com/office/officeart/2005/8/layout/hierarchy2"/>
    <dgm:cxn modelId="{20D4340B-F7C2-493F-BBD8-CEA0E8B53E4D}" type="presOf" srcId="{E5085F2D-D9B7-4C8E-A911-7A4A2C62ECCD}" destId="{CD522CDE-5303-49D3-8E39-40E310A0B797}" srcOrd="0" destOrd="0" presId="urn:microsoft.com/office/officeart/2005/8/layout/hierarchy2"/>
    <dgm:cxn modelId="{F629508A-04F0-4C3A-82C2-8CB32AF23F64}" type="presOf" srcId="{805788EF-15B2-489D-93CD-E868827CAAEC}" destId="{9603969C-84DA-4622-9F4B-34AEE3C10668}" srcOrd="0" destOrd="0" presId="urn:microsoft.com/office/officeart/2005/8/layout/hierarchy2"/>
    <dgm:cxn modelId="{CDF37AB8-2B99-4352-8373-A03782CFDFBA}" type="presOf" srcId="{5366702B-5B3D-4BE7-80C0-09984548B108}" destId="{E5FA18F3-2B80-44D6-AB14-AE4B12D6C8C7}" srcOrd="0" destOrd="0" presId="urn:microsoft.com/office/officeart/2005/8/layout/hierarchy2"/>
    <dgm:cxn modelId="{A8A167F3-D131-4662-9AF9-9C4EA3E28BA0}" srcId="{3515DA9F-93E2-4FBC-B6BC-20BA28FD4D5D}" destId="{421B1294-B42E-4B34-AA91-94E24DFCB1E0}" srcOrd="1" destOrd="0" parTransId="{5366702B-5B3D-4BE7-80C0-09984548B108}" sibTransId="{662B5AE3-032A-4FCA-920A-AB271609FA43}"/>
    <dgm:cxn modelId="{765F8D36-CE17-4038-868C-98FD708561A1}" srcId="{3515DA9F-93E2-4FBC-B6BC-20BA28FD4D5D}" destId="{69B43CD9-FE81-48B0-AB0E-816F5BD5B85F}" srcOrd="0" destOrd="0" parTransId="{571A3409-4D70-4DA9-BC88-241380682999}" sibTransId="{8923E52E-E07C-4635-81CF-3BCEAC00E5CB}"/>
    <dgm:cxn modelId="{7B81BFFF-CA5F-4CD2-AC35-44E188622F4A}" srcId="{3515DA9F-93E2-4FBC-B6BC-20BA28FD4D5D}" destId="{AA02A6D0-8B63-4219-97F7-45D64A565E3A}" srcOrd="2" destOrd="0" parTransId="{4047C537-B4C1-4830-9E6D-6325CA863305}" sibTransId="{5D57DD39-FF41-47F7-B7C6-868E1CC30C78}"/>
    <dgm:cxn modelId="{E559AAEA-93CD-4EE9-8B53-4900FAD794F3}" srcId="{91BC5C54-4E2D-4345-B81F-303E908C924F}" destId="{3515DA9F-93E2-4FBC-B6BC-20BA28FD4D5D}" srcOrd="0" destOrd="0" parTransId="{EC0BB12E-C45A-47C9-B079-9EA492A9CAF1}" sibTransId="{6DC998BE-4CE6-4499-B5FD-64F9A0C95FAF}"/>
    <dgm:cxn modelId="{6AB526C8-E09F-4E73-BBE1-B9FBD3F11224}" type="presOf" srcId="{C98F671F-0727-4B2B-9A1F-0934AB0255CB}" destId="{7CF28967-85CA-4A4B-B99E-ABD4B10ED2EE}" srcOrd="0" destOrd="0" presId="urn:microsoft.com/office/officeart/2005/8/layout/hierarchy2"/>
    <dgm:cxn modelId="{D308F343-75A6-4C5F-8560-3DBD8898B87B}" type="presParOf" srcId="{3B31E2C0-F99D-49B8-BCC9-C68EA3369F8D}" destId="{290A5A2C-091E-42FA-A973-7D56BF350D5E}" srcOrd="0" destOrd="0" presId="urn:microsoft.com/office/officeart/2005/8/layout/hierarchy2"/>
    <dgm:cxn modelId="{0994C62B-5232-4743-9E50-DFA06EF8D01C}" type="presParOf" srcId="{290A5A2C-091E-42FA-A973-7D56BF350D5E}" destId="{8D7CB68C-79D8-4178-9B80-F8D4ABC55FA6}" srcOrd="0" destOrd="0" presId="urn:microsoft.com/office/officeart/2005/8/layout/hierarchy2"/>
    <dgm:cxn modelId="{03030684-539B-47A1-B35A-1190F3C076A0}" type="presParOf" srcId="{290A5A2C-091E-42FA-A973-7D56BF350D5E}" destId="{15F29D9C-3606-4C56-B81F-5E8118646467}" srcOrd="1" destOrd="0" presId="urn:microsoft.com/office/officeart/2005/8/layout/hierarchy2"/>
    <dgm:cxn modelId="{3B882E03-DE23-4560-BB19-B88A11A88DA0}" type="presParOf" srcId="{15F29D9C-3606-4C56-B81F-5E8118646467}" destId="{4C49B8AF-C7D3-4AC0-90CE-F1041FDCFD93}" srcOrd="0" destOrd="0" presId="urn:microsoft.com/office/officeart/2005/8/layout/hierarchy2"/>
    <dgm:cxn modelId="{E15217D7-B589-4E98-9499-C423D9AA5DD0}" type="presParOf" srcId="{4C49B8AF-C7D3-4AC0-90CE-F1041FDCFD93}" destId="{E0F2206F-267D-4FE9-B361-AE9D652E115B}" srcOrd="0" destOrd="0" presId="urn:microsoft.com/office/officeart/2005/8/layout/hierarchy2"/>
    <dgm:cxn modelId="{52D96499-CA16-4346-B011-4AD8874C996D}" type="presParOf" srcId="{15F29D9C-3606-4C56-B81F-5E8118646467}" destId="{7C9D0600-225A-46D0-A076-8808B80F3BA6}" srcOrd="1" destOrd="0" presId="urn:microsoft.com/office/officeart/2005/8/layout/hierarchy2"/>
    <dgm:cxn modelId="{5742900C-F6D0-402D-85E0-1078E6B98224}" type="presParOf" srcId="{7C9D0600-225A-46D0-A076-8808B80F3BA6}" destId="{33A735BC-CE36-4A67-8407-0D96B4F5375C}" srcOrd="0" destOrd="0" presId="urn:microsoft.com/office/officeart/2005/8/layout/hierarchy2"/>
    <dgm:cxn modelId="{27B4772A-791E-49C1-B326-12B9AB5ED188}" type="presParOf" srcId="{7C9D0600-225A-46D0-A076-8808B80F3BA6}" destId="{32EB03CE-BA73-481C-AFE0-E7EBB9C9A4F3}" srcOrd="1" destOrd="0" presId="urn:microsoft.com/office/officeart/2005/8/layout/hierarchy2"/>
    <dgm:cxn modelId="{3926D4C9-2337-4BDF-B37E-5F315410FDE0}" type="presParOf" srcId="{15F29D9C-3606-4C56-B81F-5E8118646467}" destId="{E5FA18F3-2B80-44D6-AB14-AE4B12D6C8C7}" srcOrd="2" destOrd="0" presId="urn:microsoft.com/office/officeart/2005/8/layout/hierarchy2"/>
    <dgm:cxn modelId="{951BF7F7-06A9-4DC9-AB5A-F78B6C706AC9}" type="presParOf" srcId="{E5FA18F3-2B80-44D6-AB14-AE4B12D6C8C7}" destId="{DC1A7666-2A62-4664-8F59-8E4FB2E01271}" srcOrd="0" destOrd="0" presId="urn:microsoft.com/office/officeart/2005/8/layout/hierarchy2"/>
    <dgm:cxn modelId="{FE346A51-9444-4E24-A487-2BFC036E250E}" type="presParOf" srcId="{15F29D9C-3606-4C56-B81F-5E8118646467}" destId="{49822982-3A63-484E-8993-9341708F2387}" srcOrd="3" destOrd="0" presId="urn:microsoft.com/office/officeart/2005/8/layout/hierarchy2"/>
    <dgm:cxn modelId="{1F0847EE-6EAF-4F83-A71A-90C85CAA4D5A}" type="presParOf" srcId="{49822982-3A63-484E-8993-9341708F2387}" destId="{EA8604F0-549C-41D1-B87A-B46FEEE87A54}" srcOrd="0" destOrd="0" presId="urn:microsoft.com/office/officeart/2005/8/layout/hierarchy2"/>
    <dgm:cxn modelId="{878CB5F6-CB1E-4792-9318-81FCD76F66E3}" type="presParOf" srcId="{49822982-3A63-484E-8993-9341708F2387}" destId="{66403FE1-D6A7-4A16-AA21-949D81306F9A}" srcOrd="1" destOrd="0" presId="urn:microsoft.com/office/officeart/2005/8/layout/hierarchy2"/>
    <dgm:cxn modelId="{AD8EB15D-A9BC-457B-99CD-E602B300B794}" type="presParOf" srcId="{15F29D9C-3606-4C56-B81F-5E8118646467}" destId="{7D667230-010E-4122-92BC-80088ACEA79A}" srcOrd="4" destOrd="0" presId="urn:microsoft.com/office/officeart/2005/8/layout/hierarchy2"/>
    <dgm:cxn modelId="{3810CC71-9C99-41AE-9A42-11115EE92F10}" type="presParOf" srcId="{7D667230-010E-4122-92BC-80088ACEA79A}" destId="{96C0D716-351C-4BF1-B5D9-AC9A98C626E3}" srcOrd="0" destOrd="0" presId="urn:microsoft.com/office/officeart/2005/8/layout/hierarchy2"/>
    <dgm:cxn modelId="{C7F29172-809D-40C6-8076-8AD8681F2791}" type="presParOf" srcId="{15F29D9C-3606-4C56-B81F-5E8118646467}" destId="{DDADEBEA-F6E5-4B0D-A363-5A60F3A5E2CD}" srcOrd="5" destOrd="0" presId="urn:microsoft.com/office/officeart/2005/8/layout/hierarchy2"/>
    <dgm:cxn modelId="{98DC2BFB-1BDA-4009-BB1F-026EE51B1628}" type="presParOf" srcId="{DDADEBEA-F6E5-4B0D-A363-5A60F3A5E2CD}" destId="{F03198A3-7038-42B1-B1D1-1E9B0CF5E67D}" srcOrd="0" destOrd="0" presId="urn:microsoft.com/office/officeart/2005/8/layout/hierarchy2"/>
    <dgm:cxn modelId="{2B9B64B7-5630-4090-B62C-A8A71AAFAC3E}" type="presParOf" srcId="{DDADEBEA-F6E5-4B0D-A363-5A60F3A5E2CD}" destId="{E86C399B-FDAE-42D8-B37F-EC517F23EC15}" srcOrd="1" destOrd="0" presId="urn:microsoft.com/office/officeart/2005/8/layout/hierarchy2"/>
    <dgm:cxn modelId="{725A91EE-4EAE-4357-8B0B-528E6DB07B07}" type="presParOf" srcId="{15F29D9C-3606-4C56-B81F-5E8118646467}" destId="{F5E8D2D1-5787-450E-8FA8-9987BC80CF37}" srcOrd="6" destOrd="0" presId="urn:microsoft.com/office/officeart/2005/8/layout/hierarchy2"/>
    <dgm:cxn modelId="{8B9E1765-740E-400C-8AEC-8F19294AEC44}" type="presParOf" srcId="{F5E8D2D1-5787-450E-8FA8-9987BC80CF37}" destId="{A8CE847D-42D4-41F1-A440-A7865486D3FE}" srcOrd="0" destOrd="0" presId="urn:microsoft.com/office/officeart/2005/8/layout/hierarchy2"/>
    <dgm:cxn modelId="{1CFE9865-7B4C-4CB3-954B-24B47B96DB9C}" type="presParOf" srcId="{15F29D9C-3606-4C56-B81F-5E8118646467}" destId="{51723385-3824-485B-BBA3-49F98541331E}" srcOrd="7" destOrd="0" presId="urn:microsoft.com/office/officeart/2005/8/layout/hierarchy2"/>
    <dgm:cxn modelId="{C5461474-E196-41EF-A16A-52419DF7DAAB}" type="presParOf" srcId="{51723385-3824-485B-BBA3-49F98541331E}" destId="{96E051DF-04DF-48FC-84EC-F45608826E3C}" srcOrd="0" destOrd="0" presId="urn:microsoft.com/office/officeart/2005/8/layout/hierarchy2"/>
    <dgm:cxn modelId="{58F8F6AA-7271-4222-ACCA-84810CD783FE}" type="presParOf" srcId="{51723385-3824-485B-BBA3-49F98541331E}" destId="{E1D5CEE9-9819-4A98-9CB6-38685B0D6B3E}" srcOrd="1" destOrd="0" presId="urn:microsoft.com/office/officeart/2005/8/layout/hierarchy2"/>
    <dgm:cxn modelId="{0794C306-7D44-49E4-8A2E-110B99A61DD2}" type="presParOf" srcId="{15F29D9C-3606-4C56-B81F-5E8118646467}" destId="{13EF2D5D-8AC1-412E-8DD3-0190359CC526}" srcOrd="8" destOrd="0" presId="urn:microsoft.com/office/officeart/2005/8/layout/hierarchy2"/>
    <dgm:cxn modelId="{6927F20D-CAD7-428A-940D-4EB08AEF4194}" type="presParOf" srcId="{13EF2D5D-8AC1-412E-8DD3-0190359CC526}" destId="{535C5FD7-7DC8-4085-96A7-064400E13FE0}" srcOrd="0" destOrd="0" presId="urn:microsoft.com/office/officeart/2005/8/layout/hierarchy2"/>
    <dgm:cxn modelId="{D184C836-5885-4AB2-A73C-C0D561101036}" type="presParOf" srcId="{15F29D9C-3606-4C56-B81F-5E8118646467}" destId="{00A7E93F-13C6-43C3-9867-268D3C297289}" srcOrd="9" destOrd="0" presId="urn:microsoft.com/office/officeart/2005/8/layout/hierarchy2"/>
    <dgm:cxn modelId="{F35FF324-FB21-4A93-9749-2E37CAA017A3}" type="presParOf" srcId="{00A7E93F-13C6-43C3-9867-268D3C297289}" destId="{E5EF9F0D-9BD1-4D96-B63C-9C7EBAC41001}" srcOrd="0" destOrd="0" presId="urn:microsoft.com/office/officeart/2005/8/layout/hierarchy2"/>
    <dgm:cxn modelId="{D2EF051B-72E4-4B76-A098-143E3461A846}" type="presParOf" srcId="{00A7E93F-13C6-43C3-9867-268D3C297289}" destId="{CC5FFA48-7C32-43CC-B091-2BF87F754BF8}" srcOrd="1" destOrd="0" presId="urn:microsoft.com/office/officeart/2005/8/layout/hierarchy2"/>
    <dgm:cxn modelId="{4498B9AD-76DD-4FC1-B672-989100F33117}" type="presParOf" srcId="{15F29D9C-3606-4C56-B81F-5E8118646467}" destId="{6DE76063-399F-4AC5-8D82-C6A4BA6E39FA}" srcOrd="10" destOrd="0" presId="urn:microsoft.com/office/officeart/2005/8/layout/hierarchy2"/>
    <dgm:cxn modelId="{42412CD0-DDB3-44DD-A4E0-F67FCF82248C}" type="presParOf" srcId="{6DE76063-399F-4AC5-8D82-C6A4BA6E39FA}" destId="{87D4A334-B7FE-4A45-90B5-44FDF5C1727A}" srcOrd="0" destOrd="0" presId="urn:microsoft.com/office/officeart/2005/8/layout/hierarchy2"/>
    <dgm:cxn modelId="{7F5D59D1-17C8-471E-892A-DE4C4B753025}" type="presParOf" srcId="{15F29D9C-3606-4C56-B81F-5E8118646467}" destId="{C8F5140F-707E-4B08-A453-8B2A93D400C2}" srcOrd="11" destOrd="0" presId="urn:microsoft.com/office/officeart/2005/8/layout/hierarchy2"/>
    <dgm:cxn modelId="{6BC2DEB6-8AF3-4511-A729-CD91C98F9F47}" type="presParOf" srcId="{C8F5140F-707E-4B08-A453-8B2A93D400C2}" destId="{7CF28967-85CA-4A4B-B99E-ABD4B10ED2EE}" srcOrd="0" destOrd="0" presId="urn:microsoft.com/office/officeart/2005/8/layout/hierarchy2"/>
    <dgm:cxn modelId="{C23F9996-BE41-453E-BAE0-65DABE69F1D9}" type="presParOf" srcId="{C8F5140F-707E-4B08-A453-8B2A93D400C2}" destId="{7E30BB04-9725-4CA7-91D3-C49B614B728D}" srcOrd="1" destOrd="0" presId="urn:microsoft.com/office/officeart/2005/8/layout/hierarchy2"/>
    <dgm:cxn modelId="{B9435609-68F6-4BF4-80EF-476E3190EC40}" type="presParOf" srcId="{15F29D9C-3606-4C56-B81F-5E8118646467}" destId="{CD522CDE-5303-49D3-8E39-40E310A0B797}" srcOrd="12" destOrd="0" presId="urn:microsoft.com/office/officeart/2005/8/layout/hierarchy2"/>
    <dgm:cxn modelId="{9B365C63-270C-480B-8346-4EBFFB2103D5}" type="presParOf" srcId="{CD522CDE-5303-49D3-8E39-40E310A0B797}" destId="{1239674D-C1F3-48FC-8CCC-3AA9E83C03BC}" srcOrd="0" destOrd="0" presId="urn:microsoft.com/office/officeart/2005/8/layout/hierarchy2"/>
    <dgm:cxn modelId="{4A510065-81AE-4C99-8E64-106FD85BBA3F}" type="presParOf" srcId="{15F29D9C-3606-4C56-B81F-5E8118646467}" destId="{51EF0EF2-027A-4AC5-BA43-BF1264FF2CA9}" srcOrd="13" destOrd="0" presId="urn:microsoft.com/office/officeart/2005/8/layout/hierarchy2"/>
    <dgm:cxn modelId="{FD0AF9E9-7FF3-425F-9CF5-8CDE504653DE}" type="presParOf" srcId="{51EF0EF2-027A-4AC5-BA43-BF1264FF2CA9}" destId="{9603969C-84DA-4622-9F4B-34AEE3C10668}" srcOrd="0" destOrd="0" presId="urn:microsoft.com/office/officeart/2005/8/layout/hierarchy2"/>
    <dgm:cxn modelId="{1627A541-86A4-4327-848B-D2B691F8C370}" type="presParOf" srcId="{51EF0EF2-027A-4AC5-BA43-BF1264FF2CA9}" destId="{EEE0CF57-27D1-47FA-91BD-61E140909FC8}" srcOrd="1" destOrd="0" presId="urn:microsoft.com/office/officeart/2005/8/layout/hierarchy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D7CB68C-79D8-4178-9B80-F8D4ABC55FA6}">
      <dsp:nvSpPr>
        <dsp:cNvPr id="0" name=""/>
        <dsp:cNvSpPr/>
      </dsp:nvSpPr>
      <dsp:spPr>
        <a:xfrm>
          <a:off x="0" y="1668168"/>
          <a:ext cx="1619605" cy="2764739"/>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rtl="1">
            <a:lnSpc>
              <a:spcPct val="90000"/>
            </a:lnSpc>
            <a:spcBef>
              <a:spcPct val="0"/>
            </a:spcBef>
            <a:spcAft>
              <a:spcPct val="35000"/>
            </a:spcAft>
          </a:pPr>
          <a:r>
            <a:rPr lang="fa-IR" sz="2800" kern="1200" dirty="0"/>
            <a:t>مراقبتهای کلی در استفاده از </a:t>
          </a:r>
        </a:p>
        <a:p>
          <a:pPr lvl="0" algn="ctr" defTabSz="1244600" rtl="1">
            <a:lnSpc>
              <a:spcPct val="90000"/>
            </a:lnSpc>
            <a:spcBef>
              <a:spcPct val="0"/>
            </a:spcBef>
            <a:spcAft>
              <a:spcPct val="35000"/>
            </a:spcAft>
          </a:pPr>
          <a:r>
            <a:rPr lang="en-US" sz="2800" kern="1200" dirty="0" err="1"/>
            <a:t>rTPA</a:t>
          </a:r>
          <a:endParaRPr lang="en-US" sz="2800" kern="1200" dirty="0"/>
        </a:p>
      </dsp:txBody>
      <dsp:txXfrm>
        <a:off x="0" y="1668168"/>
        <a:ext cx="1619605" cy="2764739"/>
      </dsp:txXfrm>
    </dsp:sp>
    <dsp:sp modelId="{4C49B8AF-C7D3-4AC0-90CE-F1041FDCFD93}">
      <dsp:nvSpPr>
        <dsp:cNvPr id="0" name=""/>
        <dsp:cNvSpPr/>
      </dsp:nvSpPr>
      <dsp:spPr>
        <a:xfrm rot="17474234">
          <a:off x="974136" y="2095036"/>
          <a:ext cx="2024144" cy="24321"/>
        </a:xfrm>
        <a:custGeom>
          <a:avLst/>
          <a:gdLst/>
          <a:ahLst/>
          <a:cxnLst/>
          <a:rect l="0" t="0" r="0" b="0"/>
          <a:pathLst>
            <a:path>
              <a:moveTo>
                <a:pt x="0" y="12160"/>
              </a:moveTo>
              <a:lnTo>
                <a:pt x="2024144" y="12160"/>
              </a:lnTo>
            </a:path>
          </a:pathLst>
        </a:custGeom>
        <a:noFill/>
        <a:ln w="400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rot="17474234">
        <a:off x="1935605" y="2056593"/>
        <a:ext cx="101207" cy="101207"/>
      </dsp:txXfrm>
    </dsp:sp>
    <dsp:sp modelId="{33A735BC-CE36-4A67-8407-0D96B4F5375C}">
      <dsp:nvSpPr>
        <dsp:cNvPr id="0" name=""/>
        <dsp:cNvSpPr/>
      </dsp:nvSpPr>
      <dsp:spPr>
        <a:xfrm>
          <a:off x="2352812" y="825945"/>
          <a:ext cx="2102506" cy="675820"/>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rtl="1">
            <a:lnSpc>
              <a:spcPct val="90000"/>
            </a:lnSpc>
            <a:spcBef>
              <a:spcPct val="0"/>
            </a:spcBef>
            <a:spcAft>
              <a:spcPct val="35000"/>
            </a:spcAft>
          </a:pPr>
          <a:r>
            <a:rPr lang="fa-IR" sz="1400" kern="1200" dirty="0"/>
            <a:t>مطابقت بیمار از نظر عدم کنترا اندیکاسیون جهت دریافت </a:t>
          </a:r>
          <a:r>
            <a:rPr lang="en-US" sz="1400" kern="1200" dirty="0" err="1"/>
            <a:t>rTPA</a:t>
          </a:r>
          <a:endParaRPr lang="en-US" sz="1400" kern="1200" dirty="0"/>
        </a:p>
      </dsp:txBody>
      <dsp:txXfrm>
        <a:off x="2352812" y="825945"/>
        <a:ext cx="2102506" cy="675820"/>
      </dsp:txXfrm>
    </dsp:sp>
    <dsp:sp modelId="{E5FA18F3-2B80-44D6-AB14-AE4B12D6C8C7}">
      <dsp:nvSpPr>
        <dsp:cNvPr id="0" name=""/>
        <dsp:cNvSpPr/>
      </dsp:nvSpPr>
      <dsp:spPr>
        <a:xfrm rot="18112702">
          <a:off x="1302443" y="2467632"/>
          <a:ext cx="1344239" cy="24321"/>
        </a:xfrm>
        <a:custGeom>
          <a:avLst/>
          <a:gdLst/>
          <a:ahLst/>
          <a:cxnLst/>
          <a:rect l="0" t="0" r="0" b="0"/>
          <a:pathLst>
            <a:path>
              <a:moveTo>
                <a:pt x="0" y="12160"/>
              </a:moveTo>
              <a:lnTo>
                <a:pt x="1344239" y="12160"/>
              </a:lnTo>
            </a:path>
          </a:pathLst>
        </a:custGeom>
        <a:noFill/>
        <a:ln w="400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8112702">
        <a:off x="1940957" y="2446187"/>
        <a:ext cx="67211" cy="67211"/>
      </dsp:txXfrm>
    </dsp:sp>
    <dsp:sp modelId="{EA8604F0-549C-41D1-B87A-B46FEEE87A54}">
      <dsp:nvSpPr>
        <dsp:cNvPr id="0" name=""/>
        <dsp:cNvSpPr/>
      </dsp:nvSpPr>
      <dsp:spPr>
        <a:xfrm>
          <a:off x="2329522" y="1631836"/>
          <a:ext cx="2125796" cy="554423"/>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1">
            <a:lnSpc>
              <a:spcPct val="90000"/>
            </a:lnSpc>
            <a:spcBef>
              <a:spcPct val="0"/>
            </a:spcBef>
            <a:spcAft>
              <a:spcPct val="35000"/>
            </a:spcAft>
          </a:pPr>
          <a:r>
            <a:rPr lang="fa-IR" sz="1200" kern="1200" dirty="0"/>
            <a:t>از زمان ورود بیمار به بیمارستان تا زمان شروع </a:t>
          </a:r>
          <a:r>
            <a:rPr lang="en-US" sz="1200" kern="1200" dirty="0" err="1"/>
            <a:t>rTPA</a:t>
          </a:r>
          <a:r>
            <a:rPr lang="fa-IR" sz="1200" kern="1200" dirty="0"/>
            <a:t>کمتر از 60 دقیقه باشد</a:t>
          </a:r>
          <a:endParaRPr lang="en-US" sz="1200" kern="1200" dirty="0"/>
        </a:p>
      </dsp:txBody>
      <dsp:txXfrm>
        <a:off x="2329522" y="1631836"/>
        <a:ext cx="2125796" cy="554423"/>
      </dsp:txXfrm>
    </dsp:sp>
    <dsp:sp modelId="{7D667230-010E-4122-92BC-80088ACEA79A}">
      <dsp:nvSpPr>
        <dsp:cNvPr id="0" name=""/>
        <dsp:cNvSpPr/>
      </dsp:nvSpPr>
      <dsp:spPr>
        <a:xfrm rot="19751133">
          <a:off x="1565216" y="2841018"/>
          <a:ext cx="770543" cy="24321"/>
        </a:xfrm>
        <a:custGeom>
          <a:avLst/>
          <a:gdLst/>
          <a:ahLst/>
          <a:cxnLst/>
          <a:rect l="0" t="0" r="0" b="0"/>
          <a:pathLst>
            <a:path>
              <a:moveTo>
                <a:pt x="0" y="12160"/>
              </a:moveTo>
              <a:lnTo>
                <a:pt x="770543" y="12160"/>
              </a:lnTo>
            </a:path>
          </a:pathLst>
        </a:custGeom>
        <a:noFill/>
        <a:ln w="400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9751133">
        <a:off x="1931224" y="2833915"/>
        <a:ext cx="38527" cy="38527"/>
      </dsp:txXfrm>
    </dsp:sp>
    <dsp:sp modelId="{F03198A3-7038-42B1-B1D1-1E9B0CF5E67D}">
      <dsp:nvSpPr>
        <dsp:cNvPr id="0" name=""/>
        <dsp:cNvSpPr/>
      </dsp:nvSpPr>
      <dsp:spPr>
        <a:xfrm>
          <a:off x="2281371" y="2370393"/>
          <a:ext cx="2173947" cy="570854"/>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1">
            <a:lnSpc>
              <a:spcPct val="90000"/>
            </a:lnSpc>
            <a:spcBef>
              <a:spcPct val="0"/>
            </a:spcBef>
            <a:spcAft>
              <a:spcPct val="35000"/>
            </a:spcAft>
          </a:pPr>
          <a:r>
            <a:rPr lang="fa-IR" sz="1600" kern="1200" dirty="0"/>
            <a:t>در </a:t>
          </a:r>
          <a:r>
            <a:rPr lang="fa-IR" sz="1200" kern="1200" dirty="0"/>
            <a:t>طی 24 ساعت ابتدای شروع </a:t>
          </a:r>
          <a:r>
            <a:rPr lang="en-US" sz="1200" kern="1200" dirty="0" err="1"/>
            <a:t>rTPA</a:t>
          </a:r>
          <a:r>
            <a:rPr lang="fa-IR" sz="1200" kern="1200" dirty="0"/>
            <a:t>هر یک ساعت علایم حیاتی و معاینه نورولوژیک بیمار چک شود</a:t>
          </a:r>
          <a:endParaRPr lang="en-US" sz="1200" kern="1200" dirty="0"/>
        </a:p>
      </dsp:txBody>
      <dsp:txXfrm>
        <a:off x="2281371" y="2370393"/>
        <a:ext cx="2173947" cy="570854"/>
      </dsp:txXfrm>
    </dsp:sp>
    <dsp:sp modelId="{F5E8D2D1-5787-450E-8FA8-9987BC80CF37}">
      <dsp:nvSpPr>
        <dsp:cNvPr id="0" name=""/>
        <dsp:cNvSpPr/>
      </dsp:nvSpPr>
      <dsp:spPr>
        <a:xfrm rot="1568074">
          <a:off x="1582215" y="3199467"/>
          <a:ext cx="731427" cy="24321"/>
        </a:xfrm>
        <a:custGeom>
          <a:avLst/>
          <a:gdLst/>
          <a:ahLst/>
          <a:cxnLst/>
          <a:rect l="0" t="0" r="0" b="0"/>
          <a:pathLst>
            <a:path>
              <a:moveTo>
                <a:pt x="0" y="12160"/>
              </a:moveTo>
              <a:lnTo>
                <a:pt x="731427" y="12160"/>
              </a:lnTo>
            </a:path>
          </a:pathLst>
        </a:custGeom>
        <a:noFill/>
        <a:ln w="400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568074">
        <a:off x="1929643" y="3193342"/>
        <a:ext cx="36571" cy="36571"/>
      </dsp:txXfrm>
    </dsp:sp>
    <dsp:sp modelId="{96E051DF-04DF-48FC-84EC-F45608826E3C}">
      <dsp:nvSpPr>
        <dsp:cNvPr id="0" name=""/>
        <dsp:cNvSpPr/>
      </dsp:nvSpPr>
      <dsp:spPr>
        <a:xfrm>
          <a:off x="2276253" y="3094972"/>
          <a:ext cx="2179065" cy="555492"/>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fa-IR" sz="900" kern="1200" dirty="0"/>
            <a:t>در صورت بروز هرگونه تغییر سطح هوشیاری و یا علایم جدید نورولوژیک سریعا از بیمار سی تی اسکن انجام شود و در صورت هموراژی طبق جدول --- عمل شود </a:t>
          </a:r>
          <a:endParaRPr lang="en-US" sz="900" kern="1200" dirty="0"/>
        </a:p>
      </dsp:txBody>
      <dsp:txXfrm>
        <a:off x="2276253" y="3094972"/>
        <a:ext cx="2179065" cy="555492"/>
      </dsp:txXfrm>
    </dsp:sp>
    <dsp:sp modelId="{13EF2D5D-8AC1-412E-8DD3-0190359CC526}">
      <dsp:nvSpPr>
        <dsp:cNvPr id="0" name=""/>
        <dsp:cNvSpPr/>
      </dsp:nvSpPr>
      <dsp:spPr>
        <a:xfrm rot="3252655">
          <a:off x="1378223" y="3509967"/>
          <a:ext cx="1162734" cy="24321"/>
        </a:xfrm>
        <a:custGeom>
          <a:avLst/>
          <a:gdLst/>
          <a:ahLst/>
          <a:cxnLst/>
          <a:rect l="0" t="0" r="0" b="0"/>
          <a:pathLst>
            <a:path>
              <a:moveTo>
                <a:pt x="0" y="12160"/>
              </a:moveTo>
              <a:lnTo>
                <a:pt x="1162734" y="12160"/>
              </a:lnTo>
            </a:path>
          </a:pathLst>
        </a:custGeom>
        <a:noFill/>
        <a:ln w="400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3252655">
        <a:off x="1930522" y="3493060"/>
        <a:ext cx="58136" cy="58136"/>
      </dsp:txXfrm>
    </dsp:sp>
    <dsp:sp modelId="{E5EF9F0D-9BD1-4D96-B63C-9C7EBAC41001}">
      <dsp:nvSpPr>
        <dsp:cNvPr id="0" name=""/>
        <dsp:cNvSpPr/>
      </dsp:nvSpPr>
      <dsp:spPr>
        <a:xfrm>
          <a:off x="2299575" y="3737194"/>
          <a:ext cx="2155743" cy="513050"/>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1">
            <a:lnSpc>
              <a:spcPct val="90000"/>
            </a:lnSpc>
            <a:spcBef>
              <a:spcPct val="0"/>
            </a:spcBef>
            <a:spcAft>
              <a:spcPct val="35000"/>
            </a:spcAft>
          </a:pPr>
          <a:r>
            <a:rPr lang="fa-IR" sz="900" kern="1200" dirty="0"/>
            <a:t>بعد از 24 ساعت از تزریق دارو برای بیمار سی تی اسکن انجام شود</a:t>
          </a:r>
          <a:endParaRPr lang="en-US" sz="900" kern="1200" dirty="0"/>
        </a:p>
      </dsp:txBody>
      <dsp:txXfrm>
        <a:off x="2299575" y="3737194"/>
        <a:ext cx="2155743" cy="513050"/>
      </dsp:txXfrm>
    </dsp:sp>
    <dsp:sp modelId="{6DE76063-399F-4AC5-8D82-C6A4BA6E39FA}">
      <dsp:nvSpPr>
        <dsp:cNvPr id="0" name=""/>
        <dsp:cNvSpPr/>
      </dsp:nvSpPr>
      <dsp:spPr>
        <a:xfrm rot="3958153">
          <a:off x="1133187" y="3787835"/>
          <a:ext cx="1641160" cy="24321"/>
        </a:xfrm>
        <a:custGeom>
          <a:avLst/>
          <a:gdLst/>
          <a:ahLst/>
          <a:cxnLst/>
          <a:rect l="0" t="0" r="0" b="0"/>
          <a:pathLst>
            <a:path>
              <a:moveTo>
                <a:pt x="0" y="12160"/>
              </a:moveTo>
              <a:lnTo>
                <a:pt x="1641160" y="12160"/>
              </a:lnTo>
            </a:path>
          </a:pathLst>
        </a:custGeom>
        <a:noFill/>
        <a:ln w="400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rot="3958153">
        <a:off x="1912739" y="3758967"/>
        <a:ext cx="82058" cy="82058"/>
      </dsp:txXfrm>
    </dsp:sp>
    <dsp:sp modelId="{7CF28967-85CA-4A4B-B99E-ABD4B10ED2EE}">
      <dsp:nvSpPr>
        <dsp:cNvPr id="0" name=""/>
        <dsp:cNvSpPr/>
      </dsp:nvSpPr>
      <dsp:spPr>
        <a:xfrm>
          <a:off x="2287930" y="4308250"/>
          <a:ext cx="2167388" cy="482407"/>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1">
            <a:lnSpc>
              <a:spcPct val="90000"/>
            </a:lnSpc>
            <a:spcBef>
              <a:spcPct val="0"/>
            </a:spcBef>
            <a:spcAft>
              <a:spcPct val="35000"/>
            </a:spcAft>
          </a:pPr>
          <a:r>
            <a:rPr lang="fa-IR" sz="900" kern="1200" dirty="0"/>
            <a:t>در صورت عدم هموراژی در سی تی اسکن بعد از 24 ساعت به بیمار آسپرین داده شود</a:t>
          </a:r>
          <a:endParaRPr lang="en-US" sz="900" kern="1200" dirty="0"/>
        </a:p>
      </dsp:txBody>
      <dsp:txXfrm>
        <a:off x="2287930" y="4308250"/>
        <a:ext cx="2167388" cy="482407"/>
      </dsp:txXfrm>
    </dsp:sp>
    <dsp:sp modelId="{CD522CDE-5303-49D3-8E39-40E310A0B797}">
      <dsp:nvSpPr>
        <dsp:cNvPr id="0" name=""/>
        <dsp:cNvSpPr/>
      </dsp:nvSpPr>
      <dsp:spPr>
        <a:xfrm rot="4288702">
          <a:off x="883214" y="4061696"/>
          <a:ext cx="2158437" cy="24321"/>
        </a:xfrm>
        <a:custGeom>
          <a:avLst/>
          <a:gdLst/>
          <a:ahLst/>
          <a:cxnLst/>
          <a:rect l="0" t="0" r="0" b="0"/>
          <a:pathLst>
            <a:path>
              <a:moveTo>
                <a:pt x="0" y="12160"/>
              </a:moveTo>
              <a:lnTo>
                <a:pt x="2158437" y="12160"/>
              </a:lnTo>
            </a:path>
          </a:pathLst>
        </a:custGeom>
        <a:noFill/>
        <a:ln w="400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rot="4288702">
        <a:off x="1908471" y="4019896"/>
        <a:ext cx="107921" cy="107921"/>
      </dsp:txXfrm>
    </dsp:sp>
    <dsp:sp modelId="{9603969C-84DA-4622-9F4B-34AEE3C10668}">
      <dsp:nvSpPr>
        <dsp:cNvPr id="0" name=""/>
        <dsp:cNvSpPr/>
      </dsp:nvSpPr>
      <dsp:spPr>
        <a:xfrm>
          <a:off x="2305260" y="4906816"/>
          <a:ext cx="2150058" cy="380720"/>
        </a:xfrm>
        <a:prstGeom prst="roundRect">
          <a:avLst>
            <a:gd name="adj" fmla="val 10000"/>
          </a:avLst>
        </a:prstGeom>
        <a:gradFill rotWithShape="0">
          <a:gsLst>
            <a:gs pos="0">
              <a:schemeClr val="accent1">
                <a:hueOff val="0"/>
                <a:satOff val="0"/>
                <a:lumOff val="0"/>
                <a:alphaOff val="0"/>
                <a:tint val="74000"/>
              </a:schemeClr>
            </a:gs>
            <a:gs pos="49000">
              <a:schemeClr val="accent1">
                <a:hueOff val="0"/>
                <a:satOff val="0"/>
                <a:lumOff val="0"/>
                <a:alphaOff val="0"/>
                <a:tint val="96000"/>
                <a:shade val="84000"/>
                <a:satMod val="110000"/>
              </a:schemeClr>
            </a:gs>
            <a:gs pos="49100">
              <a:schemeClr val="accent1">
                <a:hueOff val="0"/>
                <a:satOff val="0"/>
                <a:lumOff val="0"/>
                <a:alphaOff val="0"/>
                <a:shade val="55000"/>
                <a:satMod val="150000"/>
              </a:schemeClr>
            </a:gs>
            <a:gs pos="92000">
              <a:schemeClr val="accent1">
                <a:hueOff val="0"/>
                <a:satOff val="0"/>
                <a:lumOff val="0"/>
                <a:alphaOff val="0"/>
                <a:tint val="98000"/>
                <a:shade val="90000"/>
                <a:satMod val="128000"/>
              </a:schemeClr>
            </a:gs>
            <a:gs pos="100000">
              <a:schemeClr val="accent1">
                <a:hueOff val="0"/>
                <a:satOff val="0"/>
                <a:lumOff val="0"/>
                <a:alphaOff val="0"/>
                <a:tint val="90000"/>
                <a:shade val="97000"/>
                <a:satMod val="128000"/>
              </a:schemeClr>
            </a:gs>
          </a:gsLst>
          <a:lin ang="5400000" scaled="1"/>
        </a:gradFill>
        <a:ln>
          <a:noFill/>
        </a:ln>
        <a:effectLst>
          <a:outerShdw blurRad="39000" dist="25400" dir="5400000" rotWithShape="0">
            <a:schemeClr val="accent1">
              <a:hueOff val="0"/>
              <a:satOff val="0"/>
              <a:lumOff val="0"/>
              <a:alphaOff val="0"/>
              <a:shade val="33000"/>
              <a:alpha val="83000"/>
            </a:scheme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rtl="1">
            <a:lnSpc>
              <a:spcPct val="90000"/>
            </a:lnSpc>
            <a:spcBef>
              <a:spcPct val="0"/>
            </a:spcBef>
            <a:spcAft>
              <a:spcPct val="35000"/>
            </a:spcAft>
          </a:pPr>
          <a:r>
            <a:rPr lang="fa-IR" sz="900" kern="1200" dirty="0"/>
            <a:t>حتی الامکان از بیمار طی 24 ساعت اول از بیمار خونگیری نشود</a:t>
          </a:r>
          <a:endParaRPr lang="en-US" sz="900" kern="1200" dirty="0"/>
        </a:p>
      </dsp:txBody>
      <dsp:txXfrm>
        <a:off x="2305260" y="4906816"/>
        <a:ext cx="2150058" cy="38072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774AFF2E-C11C-4F2A-AEFC-8BA3AC2B301B}" type="datetimeFigureOut">
              <a:rPr lang="en-US" smtClean="0"/>
              <a:pPr/>
              <a:t>12/25/2022</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5406625-357E-4C1B-A8F6-1FEF562AFB7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74AFF2E-C11C-4F2A-AEFC-8BA3AC2B301B}" type="datetimeFigureOut">
              <a:rPr lang="en-US" smtClean="0"/>
              <a:pPr/>
              <a:t>12/25/2022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5406625-357E-4C1B-A8F6-1FEF562AFB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774AFF2E-C11C-4F2A-AEFC-8BA3AC2B301B}" type="datetimeFigureOut">
              <a:rPr lang="en-US" smtClean="0"/>
              <a:pPr/>
              <a:t>12/25/2022</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45406625-357E-4C1B-A8F6-1FEF562AFB7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74AFF2E-C11C-4F2A-AEFC-8BA3AC2B301B}" type="datetimeFigureOut">
              <a:rPr lang="en-US" smtClean="0"/>
              <a:pPr/>
              <a:t>12/25/2022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5406625-357E-4C1B-A8F6-1FEF562AFB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74AFF2E-C11C-4F2A-AEFC-8BA3AC2B301B}" type="datetimeFigureOut">
              <a:rPr lang="en-US" smtClean="0"/>
              <a:pPr/>
              <a:t>12/25/2022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5406625-357E-4C1B-A8F6-1FEF562AFB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74AFF2E-C11C-4F2A-AEFC-8BA3AC2B301B}" type="datetimeFigureOut">
              <a:rPr lang="en-US" smtClean="0"/>
              <a:pPr/>
              <a:t>12/25/2022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5406625-357E-4C1B-A8F6-1FEF562AFB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774AFF2E-C11C-4F2A-AEFC-8BA3AC2B301B}" type="datetimeFigureOut">
              <a:rPr lang="en-US" smtClean="0"/>
              <a:pPr/>
              <a:t>12/25/2022</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45406625-357E-4C1B-A8F6-1FEF562AFB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74AFF2E-C11C-4F2A-AEFC-8BA3AC2B301B}" type="datetimeFigureOut">
              <a:rPr lang="en-US" smtClean="0"/>
              <a:pPr/>
              <a:t>12/25/2022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5406625-357E-4C1B-A8F6-1FEF562AFB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774AFF2E-C11C-4F2A-AEFC-8BA3AC2B301B}" type="datetimeFigureOut">
              <a:rPr lang="en-US" smtClean="0"/>
              <a:pPr/>
              <a:t>12/25/2022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5406625-357E-4C1B-A8F6-1FEF562AFB76}"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74AFF2E-C11C-4F2A-AEFC-8BA3AC2B301B}" type="datetimeFigureOut">
              <a:rPr lang="en-US" smtClean="0"/>
              <a:pPr/>
              <a:t>12/25/2022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5406625-357E-4C1B-A8F6-1FEF562AFB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774AFF2E-C11C-4F2A-AEFC-8BA3AC2B301B}" type="datetimeFigureOut">
              <a:rPr lang="en-US" smtClean="0"/>
              <a:pPr/>
              <a:t>12/25/2022</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5406625-357E-4C1B-A8F6-1FEF562AFB7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774AFF2E-C11C-4F2A-AEFC-8BA3AC2B301B}" type="datetimeFigureOut">
              <a:rPr lang="en-US" smtClean="0"/>
              <a:pPr/>
              <a:t>12/25/2022</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5406625-357E-4C1B-A8F6-1FEF562AFB7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fa.wikipedia.org/wiki/%D9%BE%D9%84%D8%A7%D8%B3%D9%85%DB%8C%D9%86%D9%88%DA%98%D9%86" TargetMode="External"/><Relationship Id="rId2" Type="http://schemas.openxmlformats.org/officeDocument/2006/relationships/hyperlink" Target="https://fa.wikipedia.org/wiki/%D8%B2%D8%A8%D8%A7%D9%86_%D8%A7%D9%86%DA%AF%D9%84%DB%8C%D8%B3%DB%8C" TargetMode="External"/><Relationship Id="rId1" Type="http://schemas.openxmlformats.org/officeDocument/2006/relationships/slideLayout" Target="../slideLayouts/slideLayout2.xml"/><Relationship Id="rId4" Type="http://schemas.openxmlformats.org/officeDocument/2006/relationships/hyperlink" Target="https://fa.wikipedia.org/wiki/%D8%A7%D8%B3%D8%AA%D8%B1%D9%BE%D8%AA%D9%88%DA%A9%DB%8C%D9%86%D8%A7%D8%B2"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سكته حاد مغزي </a:t>
            </a:r>
            <a:r>
              <a:rPr lang="en-US" dirty="0" smtClean="0"/>
              <a:t/>
            </a:r>
            <a:br>
              <a:rPr lang="en-US" dirty="0" smtClean="0"/>
            </a:b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فهرست عناوين</a:t>
            </a:r>
            <a:endParaRPr lang="en-US" dirty="0"/>
          </a:p>
        </p:txBody>
      </p:sp>
      <p:sp>
        <p:nvSpPr>
          <p:cNvPr id="3" name="Content Placeholder 2"/>
          <p:cNvSpPr>
            <a:spLocks noGrp="1"/>
          </p:cNvSpPr>
          <p:nvPr>
            <p:ph idx="1"/>
          </p:nvPr>
        </p:nvSpPr>
        <p:spPr/>
        <p:txBody>
          <a:bodyPr/>
          <a:lstStyle/>
          <a:p>
            <a:pPr algn="r" rtl="1"/>
            <a:r>
              <a:rPr lang="fa-IR" dirty="0" smtClean="0"/>
              <a:t>تعريف سكته حاد مغزي</a:t>
            </a:r>
          </a:p>
          <a:p>
            <a:pPr algn="r" rtl="1"/>
            <a:r>
              <a:rPr lang="fa-IR" dirty="0" smtClean="0"/>
              <a:t>شناسايي علائم سكته حاد مغزي</a:t>
            </a:r>
          </a:p>
          <a:p>
            <a:pPr algn="r" rtl="1"/>
            <a:r>
              <a:rPr lang="fa-IR" dirty="0" smtClean="0"/>
              <a:t>اقدامات اورژانس</a:t>
            </a:r>
          </a:p>
          <a:p>
            <a:pPr algn="r" rtl="1"/>
            <a:r>
              <a:rPr lang="fa-IR" dirty="0" smtClean="0"/>
              <a:t>اقدامات استروك يونيت</a:t>
            </a:r>
          </a:p>
          <a:p>
            <a:pPr algn="r" rtl="1"/>
            <a:r>
              <a:rPr lang="fa-IR" dirty="0" smtClean="0"/>
              <a:t>داروتراپي</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تعريف سكته حاد مغزي</a:t>
            </a:r>
            <a:endParaRPr lang="en-US" dirty="0"/>
          </a:p>
        </p:txBody>
      </p:sp>
      <p:sp>
        <p:nvSpPr>
          <p:cNvPr id="3" name="Content Placeholder 2"/>
          <p:cNvSpPr>
            <a:spLocks noGrp="1"/>
          </p:cNvSpPr>
          <p:nvPr>
            <p:ph idx="1"/>
          </p:nvPr>
        </p:nvSpPr>
        <p:spPr/>
        <p:txBody>
          <a:bodyPr>
            <a:normAutofit lnSpcReduction="10000"/>
          </a:bodyPr>
          <a:lstStyle/>
          <a:p>
            <a:pPr algn="r" rtl="1"/>
            <a:r>
              <a:rPr lang="fa-IR" sz="2400" dirty="0" smtClean="0">
                <a:ln>
                  <a:solidFill>
                    <a:sysClr val="windowText" lastClr="000000"/>
                  </a:solidFill>
                </a:ln>
                <a:solidFill>
                  <a:srgbClr val="000000"/>
                </a:solidFill>
                <a:cs typeface="B Nazanin" pitchFamily="2" charset="-78"/>
              </a:rPr>
              <a:t>سکته</a:t>
            </a:r>
            <a:r>
              <a:rPr lang="fa-IR" sz="2800" dirty="0" smtClean="0">
                <a:ln>
                  <a:solidFill>
                    <a:sysClr val="windowText" lastClr="000000"/>
                  </a:solidFill>
                </a:ln>
                <a:solidFill>
                  <a:srgbClr val="000000"/>
                </a:solidFill>
                <a:cs typeface="B Nazanin" pitchFamily="2" charset="-78"/>
              </a:rPr>
              <a:t> مغزی هنگامی اتفاق می افتد که خون رسانی قسمتی از مغز دچار اختلال می شود و در نتیحه اکسیژن و مواد غذایی به سلولهای مغزی نمی رسد. اگر این پروسه چند دقیقه طول بيش از (4-6 دقيقه) بکشد سلولهای مغزی ( نورون ها ) دچار اختلال شدید، برگشت ناپذیر عملکرد شده و کارکرد خود را از دست می دهند.</a:t>
            </a:r>
            <a:r>
              <a:rPr lang="fa-IR" sz="2800" dirty="0" smtClean="0">
                <a:ln>
                  <a:solidFill>
                    <a:sysClr val="windowText" lastClr="000000"/>
                  </a:solidFill>
                </a:ln>
                <a:solidFill>
                  <a:srgbClr val="000000"/>
                </a:solidFill>
                <a:cs typeface="B Lotus" panose="00000400000000000000" pitchFamily="2" charset="-78"/>
              </a:rPr>
              <a:t/>
            </a:r>
            <a:br>
              <a:rPr lang="fa-IR" sz="2800" dirty="0" smtClean="0">
                <a:ln>
                  <a:solidFill>
                    <a:sysClr val="windowText" lastClr="000000"/>
                  </a:solidFill>
                </a:ln>
                <a:solidFill>
                  <a:srgbClr val="000000"/>
                </a:solidFill>
                <a:cs typeface="B Lotus" panose="00000400000000000000" pitchFamily="2" charset="-78"/>
              </a:rPr>
            </a:br>
            <a:r>
              <a:rPr lang="fa-IR" sz="2800" dirty="0" smtClean="0">
                <a:ln>
                  <a:solidFill>
                    <a:sysClr val="windowText" lastClr="000000"/>
                  </a:solidFill>
                </a:ln>
                <a:solidFill>
                  <a:srgbClr val="000000"/>
                </a:solidFill>
                <a:cs typeface="B Lotus" panose="00000400000000000000" pitchFamily="2" charset="-78"/>
              </a:rPr>
              <a:t/>
            </a:r>
            <a:br>
              <a:rPr lang="fa-IR" sz="2800" dirty="0" smtClean="0">
                <a:ln>
                  <a:solidFill>
                    <a:sysClr val="windowText" lastClr="000000"/>
                  </a:solidFill>
                </a:ln>
                <a:solidFill>
                  <a:srgbClr val="000000"/>
                </a:solidFill>
                <a:cs typeface="B Lotus" panose="00000400000000000000" pitchFamily="2" charset="-78"/>
              </a:rPr>
            </a:br>
            <a:r>
              <a:rPr lang="fa-IR" sz="2800" dirty="0" smtClean="0">
                <a:ln>
                  <a:solidFill>
                    <a:sysClr val="windowText" lastClr="000000"/>
                  </a:solidFill>
                </a:ln>
                <a:solidFill>
                  <a:srgbClr val="000000"/>
                </a:solidFill>
                <a:cs typeface="B Lotus" panose="00000400000000000000" pitchFamily="2" charset="-78"/>
              </a:rPr>
              <a:t>* سکته مغزی یک اورژانس نورولوژی است و اگر به موقع و سریع تشخیص داده و درمان شود از صدمه جدی نورون های مغزی جلوگیری می شود. خبر خوب این است که سکته مغزی در بسیاری از موارد قابل پیشگیری و حتی درمان است و تعداد کمی از بیماران در اثر سکته مغزی میمیرند.</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71400"/>
            <a:ext cx="7239000" cy="1143000"/>
          </a:xfrm>
        </p:spPr>
        <p:txBody>
          <a:bodyPr/>
          <a:lstStyle/>
          <a:p>
            <a:pPr algn="r"/>
            <a:r>
              <a:rPr lang="fa-IR" dirty="0" smtClean="0"/>
              <a:t>اپيدميولوژي بيماري :</a:t>
            </a:r>
            <a:endParaRPr lang="en-US" dirty="0"/>
          </a:p>
        </p:txBody>
      </p:sp>
      <p:sp>
        <p:nvSpPr>
          <p:cNvPr id="3" name="Content Placeholder 2"/>
          <p:cNvSpPr>
            <a:spLocks noGrp="1"/>
          </p:cNvSpPr>
          <p:nvPr>
            <p:ph idx="1"/>
          </p:nvPr>
        </p:nvSpPr>
        <p:spPr>
          <a:xfrm>
            <a:off x="467544" y="980728"/>
            <a:ext cx="7239000" cy="4846320"/>
          </a:xfrm>
        </p:spPr>
        <p:txBody>
          <a:bodyPr/>
          <a:lstStyle/>
          <a:p>
            <a:pPr algn="just" rtl="1">
              <a:buNone/>
            </a:pPr>
            <a:r>
              <a:rPr lang="fa-IR" dirty="0" smtClean="0"/>
              <a:t>سکته مغزی از علل اصلی مرگ و میر و ناتوانی در سراسر جهان می باشد. .بیش از یک سوم مرگ های ناشی از سکته مغزی در جهان، درکشورهای در حال توسعه رخ می دهد.حدود 85 درصد سکته های حاد مغزی از نوع ایسکمیک و 15 درصد آن هموراژیک است. مورتالیته سکته حاد مغزی طی 30 روز ابتدایی پس از حادثه 10 درصد است. باقی موارد عمدتابا نقایص نورولوژیک همراه عمده بیماران پس از فاز حاد سکته حاد مغزی از نقایص نورولوژیک جدی رنج می برند به طوری که حدود 70 درصد اين بيماران به كار باز نمي گردند. حدود 30 درصد نيز براي راه رفتن نياز به كمك دارند.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7704856" cy="6267096"/>
          </a:xfrm>
        </p:spPr>
        <p:txBody>
          <a:bodyPr/>
          <a:lstStyle/>
          <a:p>
            <a:pPr algn="just" rtl="1">
              <a:buNone/>
            </a:pPr>
            <a:r>
              <a:rPr lang="fa-IR" sz="1800" dirty="0" smtClean="0"/>
              <a:t>یکی از راه های کاهش عوارض و ناتوانی های ناشی از سکته حاد مغزی که در کشورهای پیشرفته مورد تایید قرار گرفته است راه اندازی واحد مراقبت ويژه سكته حاد مغزي  است. که در آن افرادی شاغل به کار خواهند شد که آموزش های تخصصی لازم جهت درمان سکته حاد مغزی و عوارض ناشی از آن را دیده باشند.</a:t>
            </a:r>
          </a:p>
          <a:p>
            <a:pPr algn="just" rtl="1">
              <a:buNone/>
            </a:pPr>
            <a:r>
              <a:rPr lang="fa-IR" sz="1800" dirty="0" smtClean="0"/>
              <a:t>متاآنالیز اطاعات به دست آمده از کارآزمایی های معتبر صورت گرفته در مقایسه بیماران بستری شده در </a:t>
            </a:r>
            <a:r>
              <a:rPr lang="en-US" sz="1800" dirty="0" smtClean="0"/>
              <a:t>SCU</a:t>
            </a:r>
            <a:r>
              <a:rPr lang="fa-IR" sz="1800" dirty="0" smtClean="0"/>
              <a:t> با موارد بستری شده در بخش های عمومی غیر تخصصی نشان می دهد که بستری بیماران دچار سکته مغزی در چنین واحدی سبب کاهش چشم گیر میزان مرگ</a:t>
            </a:r>
            <a:r>
              <a:rPr lang="en-US" sz="1800" dirty="0" smtClean="0"/>
              <a:t> </a:t>
            </a:r>
            <a:r>
              <a:rPr lang="fa-IR" sz="1800" dirty="0" smtClean="0"/>
              <a:t>و مير، بستری بیمارستانی و وابستگی( غیر مستقل بودن در فعالیت ها) آنان شده است.</a:t>
            </a:r>
          </a:p>
          <a:p>
            <a:pPr algn="just" rtl="1">
              <a:buNone/>
            </a:pPr>
            <a:endParaRPr lang="fa-IR" sz="1800" dirty="0" smtClean="0"/>
          </a:p>
          <a:p>
            <a:pPr algn="r" rtl="1">
              <a:buNone/>
            </a:pPr>
            <a:endParaRPr lang="fa-IR" sz="1800" dirty="0" smtClean="0"/>
          </a:p>
          <a:p>
            <a:pPr algn="just" rtl="1">
              <a:buNone/>
            </a:pPr>
            <a:r>
              <a:rPr lang="fa-IR" sz="1800" dirty="0" smtClean="0"/>
              <a:t>دیده شده است درمان بیماران مبتلا به سکته حاد مغزی در بخش مزبور بدون در  نظرگرفتن فواید ناشی از درمان ترومبولیتیک، در مقایسه با بهترین شرایط دیگر </a:t>
            </a:r>
          </a:p>
          <a:p>
            <a:pPr algn="just" rtl="1">
              <a:buNone/>
            </a:pPr>
            <a:r>
              <a:rPr lang="fa-IR" sz="1800" dirty="0" smtClean="0"/>
              <a:t>با کاهش حدود 18 % مرگ و میر و عوارض همراه است.</a:t>
            </a:r>
            <a:endParaRPr lang="en-US" sz="1800"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76672"/>
            <a:ext cx="7776864" cy="5979064"/>
          </a:xfrm>
        </p:spPr>
        <p:txBody>
          <a:bodyPr>
            <a:normAutofit/>
          </a:bodyPr>
          <a:lstStyle/>
          <a:p>
            <a:pPr algn="just">
              <a:buNone/>
            </a:pPr>
            <a:r>
              <a:rPr lang="fa-IR" sz="1800" dirty="0" smtClean="0"/>
              <a:t>یکی از استراتژی های درمانی موثر که انتظار می رود در هر واحد درمان سکته حاد مغزی امکان اجرای آن پیش بینی شود درمان های ترومبولیتیک وریدی است. در گذشته اساس درمان سکته حاد مغزی اقدامات نگهدارنده بوده است.</a:t>
            </a:r>
          </a:p>
          <a:p>
            <a:pPr algn="just" rtl="1">
              <a:buNone/>
            </a:pPr>
            <a:endParaRPr lang="fa-IR" sz="1800" dirty="0" smtClean="0"/>
          </a:p>
          <a:p>
            <a:pPr algn="just" rtl="1">
              <a:buNone/>
            </a:pPr>
            <a:endParaRPr lang="fa-IR" sz="1800" dirty="0" smtClean="0"/>
          </a:p>
          <a:p>
            <a:pPr algn="just" rtl="1">
              <a:buNone/>
            </a:pPr>
            <a:endParaRPr lang="fa-IR" sz="1800" dirty="0" smtClean="0"/>
          </a:p>
          <a:p>
            <a:pPr algn="just" rtl="1">
              <a:buNone/>
            </a:pPr>
            <a:r>
              <a:rPr lang="fa-IR" sz="1800" dirty="0" smtClean="0"/>
              <a:t>سال 1996تایید تزریق وریدی داروی ترومبولیتیک توسط انجمن دارو و غذای آمریکا تحول بزرگی در درمان سکته حاد مغزی ایسکمیک ایجاد کرده است.</a:t>
            </a:r>
          </a:p>
          <a:p>
            <a:pPr algn="just" rtl="1">
              <a:buNone/>
            </a:pPr>
            <a:endParaRPr lang="fa-IR" sz="1800" dirty="0" smtClean="0"/>
          </a:p>
          <a:p>
            <a:pPr algn="r" rtl="1">
              <a:buNone/>
            </a:pPr>
            <a:endParaRPr lang="fa-IR" sz="1800" dirty="0" smtClean="0"/>
          </a:p>
          <a:p>
            <a:pPr algn="just" rtl="1">
              <a:buNone/>
            </a:pPr>
            <a:endParaRPr lang="fa-IR" sz="1800" dirty="0" smtClean="0"/>
          </a:p>
          <a:p>
            <a:pPr algn="just" rtl="1">
              <a:buNone/>
            </a:pPr>
            <a:endParaRPr lang="fa-IR" sz="1800" dirty="0" smtClean="0"/>
          </a:p>
          <a:p>
            <a:pPr algn="just" rtl="1">
              <a:buNone/>
            </a:pPr>
            <a:endParaRPr lang="fa-IR" sz="1800" dirty="0" smtClean="0"/>
          </a:p>
          <a:p>
            <a:pPr algn="just" rtl="1">
              <a:buNone/>
            </a:pPr>
            <a:r>
              <a:rPr lang="fa-IR" sz="1800" dirty="0" smtClean="0"/>
              <a:t>شواهد زیادی نشان می دهد که میزان اثربخشی این روش ها وابسته به زمان مداخله از شروع علائم است.</a:t>
            </a:r>
            <a:endParaRPr lang="en-US" sz="18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332656"/>
            <a:ext cx="7488832" cy="5835048"/>
          </a:xfrm>
        </p:spPr>
        <p:txBody>
          <a:bodyPr>
            <a:normAutofit lnSpcReduction="10000"/>
          </a:bodyPr>
          <a:lstStyle/>
          <a:p>
            <a:pPr algn="r" rtl="1">
              <a:buNone/>
            </a:pPr>
            <a:r>
              <a:rPr lang="fa-IR" sz="2000" dirty="0" smtClean="0"/>
              <a:t>در بیماران سکته حاد مغزی مراجعه کننده در 8ساعت اول بعد از بروز علائم و تا 24 ساعت در موارد خاص موثر است.</a:t>
            </a:r>
          </a:p>
          <a:p>
            <a:pPr algn="r" rtl="1">
              <a:buNone/>
            </a:pPr>
            <a:endParaRPr lang="fa-IR" sz="2000" dirty="0" smtClean="0"/>
          </a:p>
          <a:p>
            <a:pPr algn="r" rtl="1">
              <a:buNone/>
            </a:pPr>
            <a:r>
              <a:rPr lang="fa-IR" sz="1800" dirty="0" smtClean="0"/>
              <a:t>شواهد نشان می دهد تاخیر یا از دست رفتن شانس شروع درمان ترومبولیتیک در بیماران سکته حاد مغزی ممکن است ناشی از ضعف در</a:t>
            </a:r>
          </a:p>
          <a:p>
            <a:pPr algn="r" rtl="1">
              <a:buNone/>
            </a:pPr>
            <a:r>
              <a:rPr lang="fa-IR" sz="2000" dirty="0" smtClean="0"/>
              <a:t>یکی از سه سطح زیر باشد:</a:t>
            </a:r>
          </a:p>
          <a:p>
            <a:pPr algn="r" rtl="1">
              <a:buNone/>
            </a:pPr>
            <a:endParaRPr lang="fa-IR" sz="2000" dirty="0" smtClean="0"/>
          </a:p>
          <a:p>
            <a:pPr algn="r" rtl="1">
              <a:buFont typeface="Wingdings" pitchFamily="2" charset="2"/>
              <a:buChar char="v"/>
            </a:pPr>
            <a:r>
              <a:rPr lang="fa-IR" sz="1600" dirty="0" smtClean="0">
                <a:cs typeface="B Titr" pitchFamily="2" charset="-78"/>
              </a:rPr>
              <a:t>در سطح جامعه: </a:t>
            </a:r>
            <a:r>
              <a:rPr lang="fa-IR" sz="1600" dirty="0" smtClean="0"/>
              <a:t>بدین معنی که افراد جامعه اهمیت علائم ایجاد شده را نمی دانند و آگاهی کاملی نسبت به علائم سکته حاد مغزی ندارند. به همین دلیل با تاخیر و اغلب توسط اطرافیان بدون استفاده از اورژانس پیش بیمارستانی به مراکز درمانی فاقد هرکدام از دو سطح درمانی اعام شد آورده می شوند. شاید مهم ترین علت تاخیر در شروع درمان موثر این موضوع باشد</a:t>
            </a:r>
            <a:r>
              <a:rPr lang="fa-IR" sz="2000" dirty="0" smtClean="0"/>
              <a:t>.</a:t>
            </a:r>
          </a:p>
          <a:p>
            <a:pPr algn="r" rtl="1">
              <a:buFont typeface="Wingdings" pitchFamily="2" charset="2"/>
              <a:buChar char="v"/>
            </a:pPr>
            <a:r>
              <a:rPr lang="fa-IR" sz="1600" dirty="0" smtClean="0">
                <a:cs typeface="B Titr" pitchFamily="2" charset="-78"/>
              </a:rPr>
              <a:t>در سطح فوریت های پیش بیمارستانی: </a:t>
            </a:r>
            <a:r>
              <a:rPr lang="fa-IR" sz="1600" dirty="0" smtClean="0"/>
              <a:t>با توجه به کمبود پرسنل و مهیا نبودن تعداد کافی دستگاه آمبوانس ،عدم وجود دیسپچ تخصصی ) به منظور تریاژ قبل از اعزام بیمار ( و عدم روزرسانی سیستم ارجاع توسط ستاد هدایت یکی دیگر از علل تاخیر در شروع درمان موثر بیماران می باشد.</a:t>
            </a:r>
          </a:p>
          <a:p>
            <a:pPr algn="r" rtl="1"/>
            <a:r>
              <a:rPr lang="fa-IR" sz="1600" dirty="0" smtClean="0">
                <a:cs typeface="B Titr" pitchFamily="2" charset="-78"/>
              </a:rPr>
              <a:t>درسطح بیمارستان ها : </a:t>
            </a:r>
            <a:r>
              <a:rPr lang="fa-IR" sz="1600" dirty="0" smtClean="0"/>
              <a:t>که ناشی از تاخیر در انجام تصویربرداری مغزی و مهمتر ازآن، نبودن پزشکان آموزش دیده جهت شروع به موقع فرایند درمانهای اولیه و اختصاصی) تزریق ترومبولیتیک در بیماران استروک ایسکمی ( و امکانات لازم برای تجویز چنین اقدامات درماني است.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476672"/>
            <a:ext cx="7383016" cy="5979064"/>
          </a:xfrm>
        </p:spPr>
        <p:txBody>
          <a:bodyPr>
            <a:normAutofit/>
          </a:bodyPr>
          <a:lstStyle/>
          <a:p>
            <a:pPr algn="r" rtl="1">
              <a:buNone/>
            </a:pPr>
            <a:r>
              <a:rPr lang="fa-IR" sz="1600" dirty="0" smtClean="0"/>
              <a:t>درمان ترومبولیتیک علیرغم افزایش ریسک خونریزی داخل مغزی (6/4) با کاهش عوارض و مرگ و میر در بیماران سکته حاد مغزی حاد همراه بوده است.</a:t>
            </a:r>
          </a:p>
          <a:p>
            <a:pPr algn="r" rtl="1">
              <a:buNone/>
            </a:pPr>
            <a:endParaRPr lang="fa-IR" sz="1600" dirty="0" smtClean="0"/>
          </a:p>
          <a:p>
            <a:pPr algn="r" rtl="1">
              <a:buNone/>
            </a:pPr>
            <a:endParaRPr lang="fa-IR" sz="1600" dirty="0" smtClean="0"/>
          </a:p>
          <a:p>
            <a:pPr algn="r" rtl="1">
              <a:buNone/>
            </a:pPr>
            <a:endParaRPr lang="fa-IR" sz="1600" dirty="0" smtClean="0"/>
          </a:p>
          <a:p>
            <a:pPr algn="r" rtl="1">
              <a:buNone/>
            </a:pPr>
            <a:endParaRPr lang="fa-IR" sz="1600" dirty="0" smtClean="0"/>
          </a:p>
          <a:p>
            <a:pPr algn="r" rtl="1">
              <a:buNone/>
            </a:pPr>
            <a:r>
              <a:rPr lang="fa-IR" sz="1600" dirty="0" smtClean="0"/>
              <a:t>بدیهی است با توجه به ریسک بالای عوارض جدی، اقدامات ترومبولیتیک مستلزم مانیتورینگ دقیق از زمان شروع مداخله تا حداقل </a:t>
            </a:r>
            <a:r>
              <a:rPr lang="en-US" sz="1600" dirty="0" smtClean="0"/>
              <a:t>48</a:t>
            </a:r>
            <a:r>
              <a:rPr lang="fa-IR" sz="1600" dirty="0" smtClean="0"/>
              <a:t> ساعت پس از اقدام درمانی می باشد که ضروری است در واحد مراقبت های ویژه سکته حاد مغزی انجام گیرد.</a:t>
            </a:r>
          </a:p>
          <a:p>
            <a:pPr algn="r" rtl="1">
              <a:buNone/>
            </a:pP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بیمارستان های واجد شرایط</a:t>
            </a:r>
            <a:endParaRPr lang="en-US" dirty="0"/>
          </a:p>
        </p:txBody>
      </p:sp>
      <p:sp>
        <p:nvSpPr>
          <p:cNvPr id="3" name="Content Placeholder 2"/>
          <p:cNvSpPr>
            <a:spLocks noGrp="1"/>
          </p:cNvSpPr>
          <p:nvPr>
            <p:ph idx="1"/>
          </p:nvPr>
        </p:nvSpPr>
        <p:spPr>
          <a:xfrm>
            <a:off x="457200" y="1609416"/>
            <a:ext cx="7427168" cy="4846320"/>
          </a:xfrm>
        </p:spPr>
        <p:txBody>
          <a:bodyPr/>
          <a:lstStyle/>
          <a:p>
            <a:pPr algn="just" rtl="1">
              <a:buNone/>
            </a:pPr>
            <a:r>
              <a:rPr lang="fa-IR" b="1" dirty="0" smtClean="0"/>
              <a:t>بخش مراقبتهای ویژه سکته مغزی : (</a:t>
            </a:r>
            <a:r>
              <a:rPr lang="en-US" b="1" dirty="0" smtClean="0"/>
              <a:t>SCU</a:t>
            </a:r>
            <a:r>
              <a:rPr lang="fa-IR" b="1" dirty="0" smtClean="0"/>
              <a:t>)</a:t>
            </a:r>
          </a:p>
          <a:p>
            <a:pPr algn="just" rtl="1">
              <a:buNone/>
            </a:pPr>
            <a:r>
              <a:rPr lang="fa-IR" sz="1800" dirty="0" smtClean="0"/>
              <a:t>بیمارستان هایی که دارای نورولوژیست، بخش </a:t>
            </a:r>
            <a:r>
              <a:rPr lang="en-US" sz="1800" dirty="0" smtClean="0"/>
              <a:t>CT SCAN</a:t>
            </a:r>
            <a:r>
              <a:rPr lang="fa-IR" sz="1800" dirty="0" smtClean="0"/>
              <a:t> آزمایشگاه تمام وقت بخش </a:t>
            </a:r>
            <a:r>
              <a:rPr lang="en-US" sz="1800" dirty="0" smtClean="0"/>
              <a:t>ICU</a:t>
            </a:r>
            <a:r>
              <a:rPr lang="fa-IR" sz="1800" dirty="0" smtClean="0"/>
              <a:t>و بلع درمانگر مي باشد. بخش </a:t>
            </a:r>
            <a:r>
              <a:rPr lang="en-US" sz="1800" b="1" dirty="0" smtClean="0"/>
              <a:t>SCU</a:t>
            </a:r>
            <a:r>
              <a:rPr lang="fa-IR" sz="1800" b="1" dirty="0" smtClean="0"/>
              <a:t> </a:t>
            </a:r>
            <a:r>
              <a:rPr lang="fa-IR" sz="1800" dirty="0" smtClean="0"/>
              <a:t>بخش ويژه ايي مشابه بخش </a:t>
            </a:r>
            <a:r>
              <a:rPr lang="en-US" sz="1800" dirty="0" smtClean="0"/>
              <a:t>CCU </a:t>
            </a:r>
            <a:r>
              <a:rPr lang="fa-IR" sz="1800" dirty="0" smtClean="0"/>
              <a:t>است كه اطلاعات آن در پروانه تاسيس بيمارستان ثبت شده است.</a:t>
            </a:r>
          </a:p>
          <a:p>
            <a:pPr algn="just" rtl="1">
              <a:buNone/>
            </a:pPr>
            <a:endParaRPr lang="fa-IR" sz="1800" dirty="0" smtClean="0"/>
          </a:p>
          <a:p>
            <a:pPr algn="just" rtl="1">
              <a:buNone/>
            </a:pPr>
            <a:r>
              <a:rPr lang="fa-IR" sz="1800" b="1" i="1" dirty="0" smtClean="0"/>
              <a:t> مركزجامع مراقبت و درمان سکته مغزی :(</a:t>
            </a:r>
            <a:r>
              <a:rPr lang="en-US" sz="1800" b="1" i="1" dirty="0" smtClean="0"/>
              <a:t>c-SCU</a:t>
            </a:r>
            <a:r>
              <a:rPr lang="fa-IR" sz="1800" b="1" i="1" dirty="0" smtClean="0"/>
              <a:t>)</a:t>
            </a:r>
          </a:p>
          <a:p>
            <a:pPr algn="just" rtl="1">
              <a:buNone/>
            </a:pPr>
            <a:r>
              <a:rPr lang="fa-IR" sz="1800" dirty="0" smtClean="0"/>
              <a:t>بیمارستان های دارای نورواینترونشنیست، نورولوژیست، آنژیوگرافی مغزی بخش </a:t>
            </a:r>
            <a:r>
              <a:rPr lang="en-US" sz="1800" dirty="0" smtClean="0"/>
              <a:t>CT SCAN</a:t>
            </a:r>
            <a:r>
              <a:rPr lang="fa-IR" sz="1800" dirty="0" smtClean="0"/>
              <a:t> و آزمایشگاه تمام وقت ، </a:t>
            </a:r>
            <a:r>
              <a:rPr lang="en-US" sz="1800" dirty="0" smtClean="0"/>
              <a:t> MRI</a:t>
            </a:r>
            <a:r>
              <a:rPr lang="fa-IR" sz="1800" dirty="0" smtClean="0"/>
              <a:t>، امکانات مانیتورینگ بیمار در بخش </a:t>
            </a:r>
            <a:r>
              <a:rPr lang="en-US" sz="1800" dirty="0" smtClean="0"/>
              <a:t>  SCU</a:t>
            </a:r>
            <a:r>
              <a:rPr lang="fa-IR" sz="1800" dirty="0" smtClean="0"/>
              <a:t>امکانات جراحی اعصاب و بخش </a:t>
            </a:r>
            <a:r>
              <a:rPr lang="en-US" sz="1800" dirty="0" smtClean="0"/>
              <a:t> ICU</a:t>
            </a:r>
            <a:r>
              <a:rPr lang="fa-IR" sz="1800" dirty="0" smtClean="0"/>
              <a:t> گروه توانبخشی استروک که طبق هماهنگی رئیس بیمارستان، معاون درمان دانشگاه و معاونت درمان وزارت بهداشت تعهد می نماید الزامات استاندارد مدیریت پیشرفته سکته حاد مغزی را طبق چک لیست الزامات مربوطه رعایت نماید.</a:t>
            </a:r>
            <a:endParaRPr lang="fa-IR" sz="1800" b="1" i="1" dirty="0" smtClean="0"/>
          </a:p>
          <a:p>
            <a:pPr algn="just" rtl="1">
              <a:buNone/>
            </a:pPr>
            <a:r>
              <a:rPr lang="fa-IR" sz="1800" dirty="0" smtClean="0"/>
              <a:t>،</a:t>
            </a:r>
            <a:endParaRPr lang="en-US" sz="18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7239000" cy="5979064"/>
          </a:xfrm>
        </p:spPr>
        <p:txBody>
          <a:bodyPr>
            <a:normAutofit/>
          </a:bodyPr>
          <a:lstStyle/>
          <a:p>
            <a:pPr algn="r" rtl="1">
              <a:buNone/>
            </a:pPr>
            <a:r>
              <a:rPr lang="fa-IR" dirty="0" smtClean="0"/>
              <a:t>بیمار دچار سکته حاد مغزی مشمول درمان استاندارد بیماران </a:t>
            </a:r>
            <a:r>
              <a:rPr lang="fa-IR" b="1" dirty="0" smtClean="0"/>
              <a:t>سکته مغزی ایسکمیک و حمله ایسکمیک گذرا </a:t>
            </a:r>
            <a:r>
              <a:rPr lang="fa-IR" dirty="0" smtClean="0"/>
              <a:t>می باشند.</a:t>
            </a:r>
          </a:p>
          <a:p>
            <a:pPr algn="r" rtl="1">
              <a:buNone/>
            </a:pPr>
            <a:r>
              <a:rPr lang="fa-IR" dirty="0" smtClean="0"/>
              <a:t>تعاريف :</a:t>
            </a:r>
          </a:p>
          <a:p>
            <a:pPr algn="r" rtl="1">
              <a:buNone/>
            </a:pPr>
            <a:r>
              <a:rPr lang="fa-IR" b="1" dirty="0" smtClean="0"/>
              <a:t>سکته مغزی ایسکمیک</a:t>
            </a:r>
          </a:p>
          <a:p>
            <a:pPr algn="just" rtl="1"/>
            <a:r>
              <a:rPr lang="fa-IR" b="1" dirty="0" smtClean="0">
                <a:cs typeface="B Nazanin" pitchFamily="2" charset="-78"/>
              </a:rPr>
              <a:t>طبق تعریف سازمان جهانی بهداشت، سکته مغزی سندرم بالینی شامل عائم بالینی سریعا پیشرونده موضعی اختلال عملکرد مغزی است که بیشتر از24ساعت طول می کشد و یا منجر به مرگ می شود. نوع ایسکمیک آن شامل انسداد شریان های مغزی می باشد.</a:t>
            </a:r>
          </a:p>
          <a:p>
            <a:pPr algn="just" rtl="1">
              <a:buNone/>
            </a:pPr>
            <a:r>
              <a:rPr lang="fa-IR" b="1" dirty="0" smtClean="0"/>
              <a:t>حمله ایسکمیک گذرا</a:t>
            </a:r>
          </a:p>
          <a:p>
            <a:pPr algn="just" rtl="1">
              <a:buNone/>
            </a:pPr>
            <a:r>
              <a:rPr lang="fa-IR" b="1" dirty="0" smtClean="0">
                <a:cs typeface="B Nazanin" pitchFamily="2" charset="-78"/>
              </a:rPr>
              <a:t>علائم و نشانه های سکته مغزی که در عرض 24 ساعت بهبود می یابد و در سی تی اسکن علامتی ندارند</a:t>
            </a:r>
            <a:r>
              <a:rPr lang="fa-IR" b="1" dirty="0" smtClean="0"/>
              <a:t>.</a:t>
            </a:r>
            <a:endParaRPr lang="fa-IR" b="1" dirty="0" smtClean="0">
              <a:cs typeface="B Nazanin" pitchFamily="2" charset="-78"/>
            </a:endParaRPr>
          </a:p>
          <a:p>
            <a:pPr algn="just" rtl="1"/>
            <a:endParaRPr lang="en-US" dirty="0" smtClean="0">
              <a:cs typeface="B Nazanin" pitchFamily="2" charset="-78"/>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Door Time</a:t>
            </a:r>
            <a:r>
              <a:rPr lang="fa-IR" dirty="0" smtClean="0"/>
              <a:t> </a:t>
            </a:r>
            <a:r>
              <a:rPr lang="en-US" dirty="0" smtClean="0"/>
              <a:t> AND DOOR To Needle Time </a:t>
            </a:r>
            <a:endParaRPr lang="en-US" dirty="0"/>
          </a:p>
        </p:txBody>
      </p:sp>
      <p:sp>
        <p:nvSpPr>
          <p:cNvPr id="3" name="Content Placeholder 2"/>
          <p:cNvSpPr>
            <a:spLocks noGrp="1"/>
          </p:cNvSpPr>
          <p:nvPr>
            <p:ph idx="1"/>
          </p:nvPr>
        </p:nvSpPr>
        <p:spPr/>
        <p:txBody>
          <a:bodyPr/>
          <a:lstStyle/>
          <a:p>
            <a:pPr algn="r" rtl="1">
              <a:buNone/>
            </a:pPr>
            <a:r>
              <a:rPr lang="en-US" dirty="0" smtClean="0"/>
              <a:t> : Door Time </a:t>
            </a:r>
            <a:r>
              <a:rPr lang="fa-IR" dirty="0" smtClean="0"/>
              <a:t>زمانیست که بیمار کادر درمانی را از </a:t>
            </a:r>
            <a:r>
              <a:rPr lang="fa-IR" dirty="0" smtClean="0"/>
              <a:t>علایم </a:t>
            </a:r>
            <a:r>
              <a:rPr lang="fa-IR" dirty="0" smtClean="0"/>
              <a:t>خود مطلع می سازد</a:t>
            </a:r>
            <a:r>
              <a:rPr lang="en-US" dirty="0" smtClean="0"/>
              <a:t>.</a:t>
            </a:r>
          </a:p>
          <a:p>
            <a:pPr algn="r" rtl="1">
              <a:buNone/>
            </a:pPr>
            <a:endParaRPr lang="en-US" dirty="0" smtClean="0"/>
          </a:p>
          <a:p>
            <a:pPr algn="r" rtl="1">
              <a:buNone/>
            </a:pPr>
            <a:endParaRPr lang="en-US" dirty="0" smtClean="0"/>
          </a:p>
          <a:p>
            <a:pPr algn="r" rtl="1">
              <a:buNone/>
            </a:pPr>
            <a:r>
              <a:rPr lang="en-US" dirty="0" smtClean="0"/>
              <a:t> :DOOR To Needle Time</a:t>
            </a:r>
            <a:r>
              <a:rPr lang="fa-IR" dirty="0" smtClean="0"/>
              <a:t> فاصله زمانی بین ورود بیمار دچار سکته حاد مغزی به یک بیمارستان ارائه دهنده خدمات درمان سکته مغزی تا شروع درمان ویژه استاندارد که </a:t>
            </a:r>
            <a:r>
              <a:rPr lang="fa-IR" b="1" dirty="0" smtClean="0"/>
              <a:t>ترجیحا باید کمتر از یک ساعت باشد</a:t>
            </a:r>
            <a:r>
              <a:rPr lang="en-US" dirty="0" smtClean="0"/>
              <a: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عنوان دقيق خدمت</a:t>
            </a:r>
            <a:endParaRPr lang="en-US" dirty="0"/>
          </a:p>
        </p:txBody>
      </p:sp>
      <p:sp>
        <p:nvSpPr>
          <p:cNvPr id="3" name="Content Placeholder 2"/>
          <p:cNvSpPr>
            <a:spLocks noGrp="1"/>
          </p:cNvSpPr>
          <p:nvPr>
            <p:ph idx="1"/>
          </p:nvPr>
        </p:nvSpPr>
        <p:spPr/>
        <p:txBody>
          <a:bodyPr>
            <a:normAutofit/>
          </a:bodyPr>
          <a:lstStyle/>
          <a:p>
            <a:pPr algn="r" rtl="1">
              <a:buNone/>
            </a:pPr>
            <a:r>
              <a:rPr lang="fa-IR" sz="1800" dirty="0" smtClean="0">
                <a:cs typeface="B Nazanin" pitchFamily="2" charset="-78"/>
              </a:rPr>
              <a:t>ارائه خدمات درمانی اختصاصی شامل درمان نگهدارنده و مونیتورینگ مستمر و تزریق وریدی داروی </a:t>
            </a:r>
            <a:r>
              <a:rPr lang="en-US" sz="1800" dirty="0" err="1" smtClean="0">
                <a:cs typeface="B Nazanin" pitchFamily="2" charset="-78"/>
              </a:rPr>
              <a:t>rtPA</a:t>
            </a:r>
            <a:r>
              <a:rPr lang="fa-IR" sz="1800" dirty="0" smtClean="0">
                <a:cs typeface="B Nazanin" pitchFamily="2" charset="-78"/>
              </a:rPr>
              <a:t> ترومبولیتیک مبتلا به سکته حاد مغزی </a:t>
            </a:r>
            <a:r>
              <a:rPr lang="en-US" sz="1800" dirty="0" err="1" smtClean="0">
                <a:cs typeface="B Nazanin" pitchFamily="2" charset="-78"/>
              </a:rPr>
              <a:t>rtPA</a:t>
            </a:r>
            <a:r>
              <a:rPr lang="fa-IR" sz="1800" dirty="0" smtClean="0">
                <a:cs typeface="B Nazanin" pitchFamily="2" charset="-78"/>
              </a:rPr>
              <a:t> (</a:t>
            </a:r>
            <a:r>
              <a:rPr lang="en-US" sz="1800" dirty="0" smtClean="0">
                <a:cs typeface="B Nazanin" pitchFamily="2" charset="-78"/>
              </a:rPr>
              <a:t>recombinant tissue </a:t>
            </a:r>
            <a:r>
              <a:rPr lang="en-US" sz="1800" dirty="0" err="1" smtClean="0">
                <a:cs typeface="B Nazanin" pitchFamily="2" charset="-78"/>
              </a:rPr>
              <a:t>plasminogen</a:t>
            </a:r>
            <a:r>
              <a:rPr lang="en-US" sz="1800" dirty="0" smtClean="0">
                <a:cs typeface="B Nazanin" pitchFamily="2" charset="-78"/>
              </a:rPr>
              <a:t> activator</a:t>
            </a:r>
            <a:r>
              <a:rPr lang="fa-IR" sz="1800" dirty="0" smtClean="0">
                <a:cs typeface="B Nazanin" pitchFamily="2" charset="-78"/>
              </a:rPr>
              <a:t> ) مانند : رتپلاز- آلتپلاز و </a:t>
            </a:r>
            <a:r>
              <a:rPr lang="fa-IR" sz="1800" dirty="0" smtClean="0">
                <a:cs typeface="B Nazanin" pitchFamily="2" charset="-78"/>
              </a:rPr>
              <a:t>...</a:t>
            </a:r>
            <a:endParaRPr lang="fa-IR" sz="1800" dirty="0" smtClean="0"/>
          </a:p>
          <a:p>
            <a:pPr algn="r" rtl="1">
              <a:buNone/>
            </a:pPr>
            <a:endParaRPr lang="fa-IR" sz="1800" dirty="0" smtClean="0"/>
          </a:p>
          <a:p>
            <a:pPr algn="justLow" rtl="1">
              <a:buNone/>
            </a:pPr>
            <a:r>
              <a:rPr lang="fa-IR" sz="1800" dirty="0" smtClean="0">
                <a:cs typeface="B Nazanin" pitchFamily="2" charset="-78"/>
              </a:rPr>
              <a:t>ارائه خدمات درمانی جامع و اختصاصی شامل اقدامات تهاجمی مداخله ای مانند ترومبکتومی مکانیکال و تزریق داخل شریانی داروی</a:t>
            </a:r>
            <a:r>
              <a:rPr lang="en-US" sz="1800" dirty="0" smtClean="0">
                <a:cs typeface="B Nazanin" pitchFamily="2" charset="-78"/>
              </a:rPr>
              <a:t> </a:t>
            </a:r>
            <a:r>
              <a:rPr lang="fa-IR" sz="1800" dirty="0" smtClean="0">
                <a:cs typeface="B Nazanin" pitchFamily="2" charset="-78"/>
              </a:rPr>
              <a:t>ترومبولیتیک به بیماران مبتلا به سکته مغزی حاد در مرکز جامع مراقبت و درمان سکته </a:t>
            </a:r>
            <a:r>
              <a:rPr lang="fa-IR" sz="1800" dirty="0" smtClean="0">
                <a:cs typeface="B Nazanin" pitchFamily="2" charset="-78"/>
              </a:rPr>
              <a:t>مغزی</a:t>
            </a:r>
          </a:p>
          <a:p>
            <a:pPr algn="justLow" rtl="1">
              <a:buNone/>
            </a:pPr>
            <a:endParaRPr lang="fa-IR" sz="1800" dirty="0" smtClean="0">
              <a:cs typeface="B Nazanin" pitchFamily="2" charset="-78"/>
            </a:endParaRPr>
          </a:p>
          <a:p>
            <a:pPr algn="justLow" rtl="1">
              <a:buNone/>
            </a:pPr>
            <a:endParaRPr lang="fa-IR" sz="1800" dirty="0" smtClean="0">
              <a:cs typeface="B Nazanin" pitchFamily="2" charset="-78"/>
            </a:endParaRPr>
          </a:p>
          <a:p>
            <a:pPr algn="justLow" rtl="1">
              <a:buNone/>
            </a:pPr>
            <a:r>
              <a:rPr lang="fa-IR" sz="1800" dirty="0" smtClean="0">
                <a:cs typeface="B Nazanin" pitchFamily="2" charset="-78"/>
              </a:rPr>
              <a:t>تزریق داخل شریانی داروی ترومبولیتیک با استفاده از استنت ها، بالون ها و کاتترهای آسپیراسیون تخصصی تا 8 ساعت و برای برخی بیماران خاص تا 24 و یا حتی بیشتر نیز ممکن است برای بیماران زیر توسط افراد آموزش دیده فراهم می شود، صورت گیرد.</a:t>
            </a:r>
            <a:endParaRPr lang="en-US" sz="1800" dirty="0" smtClean="0">
              <a:cs typeface="B Nazanin" pitchFamily="2" charset="-78"/>
            </a:endParaRPr>
          </a:p>
          <a:p>
            <a:pPr algn="r" rtl="1">
              <a:buNone/>
            </a:pPr>
            <a:endParaRPr lang="en-US" sz="1800" dirty="0">
              <a:cs typeface="B Nazanin" pitchFamily="2" charset="-78"/>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83152" cy="1143000"/>
          </a:xfrm>
        </p:spPr>
        <p:txBody>
          <a:bodyPr>
            <a:normAutofit fontScale="90000"/>
          </a:bodyPr>
          <a:lstStyle/>
          <a:p>
            <a:pPr algn="r"/>
            <a:r>
              <a:rPr lang="fa-IR" dirty="0" smtClean="0"/>
              <a:t>انديكاسيون تزريق شرياني ترومبوليتيك ها</a:t>
            </a:r>
            <a:endParaRPr lang="en-US" dirty="0"/>
          </a:p>
        </p:txBody>
      </p:sp>
      <p:sp>
        <p:nvSpPr>
          <p:cNvPr id="3" name="Content Placeholder 2"/>
          <p:cNvSpPr>
            <a:spLocks noGrp="1"/>
          </p:cNvSpPr>
          <p:nvPr>
            <p:ph idx="1"/>
          </p:nvPr>
        </p:nvSpPr>
        <p:spPr/>
        <p:txBody>
          <a:bodyPr/>
          <a:lstStyle/>
          <a:p>
            <a:pPr algn="just" rtl="1"/>
            <a:r>
              <a:rPr lang="fa-IR" dirty="0" smtClean="0">
                <a:cs typeface="B Nazanin" pitchFamily="2" charset="-78"/>
              </a:rPr>
              <a:t> بیمارانی که در زمان مناسب ( بعد از 4.5 ساعت )برای درمان ترومبولیتیک داخل وریدی به بیمارستان مراجعه نکرده اند.</a:t>
            </a:r>
          </a:p>
          <a:p>
            <a:pPr algn="just" rtl="1"/>
            <a:r>
              <a:rPr lang="fa-IR" dirty="0" smtClean="0">
                <a:cs typeface="B Nazanin" pitchFamily="2" charset="-78"/>
              </a:rPr>
              <a:t>کنترا اندیکاسیون درمان ترومبولیتیک داخل وریدی دارند.</a:t>
            </a:r>
          </a:p>
          <a:p>
            <a:pPr algn="just" rtl="1"/>
            <a:r>
              <a:rPr lang="fa-IR" dirty="0" smtClean="0">
                <a:cs typeface="B Nazanin" pitchFamily="2" charset="-78"/>
              </a:rPr>
              <a:t>بیمارانیکه به درمان ترومبولیتیک وریدی پاسخ نداده اند.</a:t>
            </a:r>
          </a:p>
          <a:p>
            <a:pPr algn="just" rtl="1"/>
            <a:r>
              <a:rPr lang="fa-IR" dirty="0" smtClean="0">
                <a:cs typeface="B Nazanin" pitchFamily="2" charset="-78"/>
              </a:rPr>
              <a:t>بیماران با درگیری عروق بزرگ گردن و مغز می توانند از ابتدا تحت درمان بصورت </a:t>
            </a:r>
            <a:r>
              <a:rPr lang="en-US" dirty="0" smtClean="0">
                <a:cs typeface="B Nazanin" pitchFamily="2" charset="-78"/>
              </a:rPr>
              <a:t>PCCI</a:t>
            </a:r>
            <a:r>
              <a:rPr lang="fa-IR" dirty="0" smtClean="0">
                <a:cs typeface="B Nazanin" pitchFamily="2" charset="-78"/>
              </a:rPr>
              <a:t>قرار گيرند.</a:t>
            </a:r>
          </a:p>
          <a:p>
            <a:pPr algn="just" rtl="1">
              <a:buNone/>
            </a:pPr>
            <a:endParaRPr lang="fa-IR" dirty="0" smtClean="0">
              <a:cs typeface="B Nazanin" pitchFamily="2" charset="-78"/>
            </a:endParaRPr>
          </a:p>
          <a:p>
            <a:pPr algn="just" rtl="1">
              <a:buFont typeface="Arial" charset="0"/>
              <a:buChar char="•"/>
            </a:pPr>
            <a:endParaRPr lang="en-US" dirty="0" smtClean="0">
              <a:cs typeface="B Nazanin" pitchFamily="2" charset="-78"/>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sz="quarter" idx="1"/>
          </p:nvPr>
        </p:nvSpPr>
        <p:spPr/>
        <p:txBody>
          <a:bodyPr/>
          <a:lstStyle/>
          <a:p>
            <a:r>
              <a:rPr lang="fa-IR" dirty="0" smtClean="0"/>
              <a:t> </a:t>
            </a:r>
            <a:endParaRPr lang="en-US" dirty="0"/>
          </a:p>
        </p:txBody>
      </p:sp>
      <p:grpSp>
        <p:nvGrpSpPr>
          <p:cNvPr id="4" name="Group 3"/>
          <p:cNvGrpSpPr/>
          <p:nvPr/>
        </p:nvGrpSpPr>
        <p:grpSpPr>
          <a:xfrm>
            <a:off x="0" y="2057400"/>
            <a:ext cx="2824690" cy="2571768"/>
            <a:chOff x="3230" y="2526493"/>
            <a:chExt cx="1684409" cy="1724330"/>
          </a:xfrm>
          <a:scene3d>
            <a:camera prst="orthographicFront"/>
            <a:lightRig rig="threePt" dir="t">
              <a:rot lat="0" lon="0" rev="7500000"/>
            </a:lightRig>
          </a:scene3d>
        </p:grpSpPr>
        <p:sp>
          <p:nvSpPr>
            <p:cNvPr id="29" name="Rounded Rectangle 28"/>
            <p:cNvSpPr/>
            <p:nvPr/>
          </p:nvSpPr>
          <p:spPr>
            <a:xfrm>
              <a:off x="3230" y="2526493"/>
              <a:ext cx="1684409" cy="172433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30" name="Rounded Rectangle 4"/>
            <p:cNvSpPr/>
            <p:nvPr/>
          </p:nvSpPr>
          <p:spPr>
            <a:xfrm>
              <a:off x="52565" y="2575828"/>
              <a:ext cx="1585739" cy="162566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800100" rtl="1">
                <a:lnSpc>
                  <a:spcPct val="90000"/>
                </a:lnSpc>
                <a:spcBef>
                  <a:spcPct val="0"/>
                </a:spcBef>
                <a:spcAft>
                  <a:spcPct val="35000"/>
                </a:spcAft>
              </a:pPr>
              <a:r>
                <a:rPr lang="fa-IR" sz="2800" kern="1200" dirty="0">
                  <a:solidFill>
                    <a:srgbClr val="FFFF00"/>
                  </a:solidFill>
                </a:rPr>
                <a:t>ورود بیمار سکته مغزی قبل از 3 ساعت و بدون کنترااندیکاسیون به </a:t>
              </a:r>
              <a:r>
                <a:rPr lang="en-US" sz="2800" kern="1200" dirty="0" err="1">
                  <a:solidFill>
                    <a:srgbClr val="FFFF00"/>
                  </a:solidFill>
                </a:rPr>
                <a:t>rTPA</a:t>
              </a:r>
              <a:endParaRPr lang="en-US" sz="2800" kern="1200" dirty="0">
                <a:solidFill>
                  <a:srgbClr val="FFFF00"/>
                </a:solidFill>
              </a:endParaRPr>
            </a:p>
          </p:txBody>
        </p:sp>
      </p:grpSp>
      <p:grpSp>
        <p:nvGrpSpPr>
          <p:cNvPr id="5" name="Group 4"/>
          <p:cNvGrpSpPr/>
          <p:nvPr/>
        </p:nvGrpSpPr>
        <p:grpSpPr>
          <a:xfrm>
            <a:off x="3200400" y="3352800"/>
            <a:ext cx="1143000" cy="262288"/>
            <a:chOff x="1687640" y="3371814"/>
            <a:chExt cx="673763" cy="33688"/>
          </a:xfrm>
          <a:scene3d>
            <a:camera prst="orthographicFront"/>
            <a:lightRig rig="threePt" dir="t">
              <a:rot lat="0" lon="0" rev="7500000"/>
            </a:lightRig>
          </a:scene3d>
        </p:grpSpPr>
        <p:sp>
          <p:nvSpPr>
            <p:cNvPr id="27" name="Straight Connector 5"/>
            <p:cNvSpPr/>
            <p:nvPr/>
          </p:nvSpPr>
          <p:spPr>
            <a:xfrm>
              <a:off x="1687640" y="3377474"/>
              <a:ext cx="673763" cy="22368"/>
            </a:xfrm>
            <a:custGeom>
              <a:avLst/>
              <a:gdLst/>
              <a:ahLst/>
              <a:cxnLst/>
              <a:rect l="0" t="0" r="0" b="0"/>
              <a:pathLst>
                <a:path>
                  <a:moveTo>
                    <a:pt x="0" y="11184"/>
                  </a:moveTo>
                  <a:lnTo>
                    <a:pt x="673763" y="11184"/>
                  </a:lnTo>
                </a:path>
              </a:pathLst>
            </a:custGeom>
            <a:noFill/>
            <a:sp3d z="-40000" prstMaterial="matte"/>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8" name="Straight Connector 6"/>
            <p:cNvSpPr/>
            <p:nvPr/>
          </p:nvSpPr>
          <p:spPr>
            <a:xfrm>
              <a:off x="2007678" y="3371814"/>
              <a:ext cx="33688" cy="33688"/>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222250">
                <a:lnSpc>
                  <a:spcPct val="90000"/>
                </a:lnSpc>
                <a:spcBef>
                  <a:spcPct val="0"/>
                </a:spcBef>
                <a:spcAft>
                  <a:spcPct val="35000"/>
                </a:spcAft>
              </a:pPr>
              <a:endParaRPr lang="en-US" sz="500" kern="1200"/>
            </a:p>
          </p:txBody>
        </p:sp>
      </p:grpSp>
      <p:grpSp>
        <p:nvGrpSpPr>
          <p:cNvPr id="6" name="Group 5"/>
          <p:cNvGrpSpPr/>
          <p:nvPr/>
        </p:nvGrpSpPr>
        <p:grpSpPr>
          <a:xfrm>
            <a:off x="2971800" y="2514600"/>
            <a:ext cx="1263307" cy="1793568"/>
            <a:chOff x="2361404" y="2491874"/>
            <a:chExt cx="1684409" cy="1793568"/>
          </a:xfrm>
          <a:scene3d>
            <a:camera prst="orthographicFront"/>
            <a:lightRig rig="threePt" dir="t">
              <a:rot lat="0" lon="0" rev="7500000"/>
            </a:lightRig>
          </a:scene3d>
        </p:grpSpPr>
        <p:sp>
          <p:nvSpPr>
            <p:cNvPr id="25" name="Rounded Rectangle 24"/>
            <p:cNvSpPr/>
            <p:nvPr/>
          </p:nvSpPr>
          <p:spPr>
            <a:xfrm>
              <a:off x="2361404" y="2491874"/>
              <a:ext cx="1684409" cy="1793568"/>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6" name="Rounded Rectangle 8"/>
            <p:cNvSpPr/>
            <p:nvPr/>
          </p:nvSpPr>
          <p:spPr>
            <a:xfrm>
              <a:off x="2410739" y="2541209"/>
              <a:ext cx="1585739" cy="1694898"/>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800100" rtl="1">
                <a:lnSpc>
                  <a:spcPct val="90000"/>
                </a:lnSpc>
                <a:spcBef>
                  <a:spcPct val="0"/>
                </a:spcBef>
                <a:spcAft>
                  <a:spcPct val="35000"/>
                </a:spcAft>
              </a:pPr>
              <a:r>
                <a:rPr lang="fa-IR" sz="3200" kern="1200" dirty="0">
                  <a:solidFill>
                    <a:srgbClr val="FFFF00"/>
                  </a:solidFill>
                </a:rPr>
                <a:t>تزریق </a:t>
              </a:r>
              <a:r>
                <a:rPr lang="fa-IR" sz="3200" kern="1200" dirty="0" smtClean="0">
                  <a:solidFill>
                    <a:srgbClr val="FFFF00"/>
                  </a:solidFill>
                </a:rPr>
                <a:t>وریدی </a:t>
              </a:r>
              <a:r>
                <a:rPr lang="fr-FR" sz="3200" kern="1200" dirty="0" smtClean="0">
                  <a:solidFill>
                    <a:srgbClr val="FFFF00"/>
                  </a:solidFill>
                </a:rPr>
                <a:t>r</a:t>
              </a:r>
              <a:r>
                <a:rPr lang="en-US" sz="3200" dirty="0" smtClean="0">
                  <a:solidFill>
                    <a:srgbClr val="FFFF00"/>
                  </a:solidFill>
                </a:rPr>
                <a:t>TPA</a:t>
              </a:r>
              <a:endParaRPr lang="en-US" sz="3200" kern="1200" dirty="0">
                <a:solidFill>
                  <a:srgbClr val="FFFF00"/>
                </a:solidFill>
              </a:endParaRPr>
            </a:p>
          </p:txBody>
        </p:sp>
      </p:grpSp>
      <p:grpSp>
        <p:nvGrpSpPr>
          <p:cNvPr id="7" name="Group 6"/>
          <p:cNvGrpSpPr/>
          <p:nvPr/>
        </p:nvGrpSpPr>
        <p:grpSpPr>
          <a:xfrm>
            <a:off x="4191000" y="685800"/>
            <a:ext cx="69868" cy="1863144"/>
            <a:chOff x="4336117" y="1588560"/>
            <a:chExt cx="93157" cy="1863144"/>
          </a:xfrm>
          <a:scene3d>
            <a:camera prst="orthographicFront"/>
            <a:lightRig rig="threePt" dir="t">
              <a:rot lat="0" lon="0" rev="7500000"/>
            </a:lightRig>
          </a:scene3d>
        </p:grpSpPr>
        <p:sp>
          <p:nvSpPr>
            <p:cNvPr id="23" name="Straight Connector 9"/>
            <p:cNvSpPr/>
            <p:nvPr/>
          </p:nvSpPr>
          <p:spPr>
            <a:xfrm rot="17472010">
              <a:off x="3451124" y="2508948"/>
              <a:ext cx="1863144" cy="22368"/>
            </a:xfrm>
            <a:custGeom>
              <a:avLst/>
              <a:gdLst/>
              <a:ahLst/>
              <a:cxnLst/>
              <a:rect l="0" t="0" r="0" b="0"/>
              <a:pathLst>
                <a:path>
                  <a:moveTo>
                    <a:pt x="0" y="11184"/>
                  </a:moveTo>
                  <a:lnTo>
                    <a:pt x="1863144" y="11184"/>
                  </a:lnTo>
                </a:path>
              </a:pathLst>
            </a:custGeom>
            <a:noFill/>
            <a:sp3d z="-40000" prstMaterial="matte"/>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4" name="Straight Connector 10"/>
            <p:cNvSpPr/>
            <p:nvPr/>
          </p:nvSpPr>
          <p:spPr>
            <a:xfrm rot="17472010">
              <a:off x="4336117" y="2473554"/>
              <a:ext cx="93157" cy="93157"/>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266700">
                <a:lnSpc>
                  <a:spcPct val="90000"/>
                </a:lnSpc>
                <a:spcBef>
                  <a:spcPct val="0"/>
                </a:spcBef>
                <a:spcAft>
                  <a:spcPct val="35000"/>
                </a:spcAft>
              </a:pPr>
              <a:endParaRPr lang="en-US" sz="600" kern="1200"/>
            </a:p>
          </p:txBody>
        </p:sp>
      </p:grpSp>
      <p:grpSp>
        <p:nvGrpSpPr>
          <p:cNvPr id="8" name="Group 7"/>
          <p:cNvGrpSpPr/>
          <p:nvPr/>
        </p:nvGrpSpPr>
        <p:grpSpPr>
          <a:xfrm>
            <a:off x="4641445" y="381000"/>
            <a:ext cx="4502555" cy="2550179"/>
            <a:chOff x="4292007" y="376517"/>
            <a:chExt cx="3123462" cy="2550179"/>
          </a:xfrm>
          <a:scene3d>
            <a:camera prst="orthographicFront"/>
            <a:lightRig rig="threePt" dir="t">
              <a:rot lat="0" lon="0" rev="7500000"/>
            </a:lightRig>
          </a:scene3d>
        </p:grpSpPr>
        <p:sp>
          <p:nvSpPr>
            <p:cNvPr id="21" name="Rounded Rectangle 20"/>
            <p:cNvSpPr/>
            <p:nvPr/>
          </p:nvSpPr>
          <p:spPr>
            <a:xfrm>
              <a:off x="4292007" y="376517"/>
              <a:ext cx="3123462" cy="2550179"/>
            </a:xfrm>
            <a:prstGeom prst="roundRect">
              <a:avLst>
                <a:gd name="adj" fmla="val 10000"/>
              </a:avLst>
            </a:prstGeom>
          </p:spPr>
          <p:style>
            <a:lnRef idx="2">
              <a:schemeClr val="accent1">
                <a:shade val="50000"/>
              </a:schemeClr>
            </a:lnRef>
            <a:fillRef idx="1">
              <a:schemeClr val="accent1"/>
            </a:fillRef>
            <a:effectRef idx="0">
              <a:schemeClr val="accent1"/>
            </a:effectRef>
            <a:fontRef idx="minor">
              <a:schemeClr val="lt1"/>
            </a:fontRef>
          </p:style>
        </p:sp>
        <p:sp>
          <p:nvSpPr>
            <p:cNvPr id="22" name="Rounded Rectangle 12"/>
            <p:cNvSpPr/>
            <p:nvPr/>
          </p:nvSpPr>
          <p:spPr>
            <a:xfrm>
              <a:off x="4296694" y="452717"/>
              <a:ext cx="2968407" cy="227700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justLow" defTabSz="711200" rtl="1">
                <a:lnSpc>
                  <a:spcPct val="90000"/>
                </a:lnSpc>
                <a:spcBef>
                  <a:spcPct val="0"/>
                </a:spcBef>
                <a:spcAft>
                  <a:spcPct val="35000"/>
                </a:spcAft>
              </a:pPr>
              <a:r>
                <a:rPr lang="fr-FR" sz="2400" b="1" dirty="0" smtClean="0">
                  <a:solidFill>
                    <a:srgbClr val="FFFF00"/>
                  </a:solidFill>
                </a:rPr>
                <a:t>r</a:t>
              </a:r>
              <a:r>
                <a:rPr lang="en-US" sz="2400" b="1" dirty="0" smtClean="0">
                  <a:solidFill>
                    <a:srgbClr val="FFFF00"/>
                  </a:solidFill>
                </a:rPr>
                <a:t>TPA </a:t>
              </a:r>
              <a:r>
                <a:rPr lang="fa-IR" sz="2400" b="1" kern="1200" dirty="0" smtClean="0">
                  <a:solidFill>
                    <a:srgbClr val="FFFF00"/>
                  </a:solidFill>
                </a:rPr>
                <a:t>به </a:t>
              </a:r>
              <a:r>
                <a:rPr lang="fa-IR" sz="2400" b="1" kern="1200" dirty="0">
                  <a:solidFill>
                    <a:srgbClr val="FFFF00"/>
                  </a:solidFill>
                </a:rPr>
                <a:t>میزان </a:t>
              </a:r>
              <a:r>
                <a:rPr lang="en-US" sz="2400" b="1" kern="1200" dirty="0">
                  <a:solidFill>
                    <a:srgbClr val="FFFF00"/>
                  </a:solidFill>
                </a:rPr>
                <a:t>0.9 mg/kg</a:t>
              </a:r>
              <a:r>
                <a:rPr lang="fa-IR" sz="2400" b="1" kern="1200" dirty="0">
                  <a:solidFill>
                    <a:srgbClr val="FFFF00"/>
                  </a:solidFill>
                </a:rPr>
                <a:t>  داخل وریدی تزریق می شود که 10% آن بصورت بولوس و 90% آن در طی یک ساعت انفوزیون شود. ماکزیمم دوز آن 90 میلی گرم می شود</a:t>
              </a:r>
              <a:endParaRPr lang="en-US" sz="2400" b="1" kern="1200" dirty="0">
                <a:solidFill>
                  <a:srgbClr val="FFFF00"/>
                </a:solidFill>
              </a:endParaRPr>
            </a:p>
          </p:txBody>
        </p:sp>
      </p:grpSp>
      <p:grpSp>
        <p:nvGrpSpPr>
          <p:cNvPr id="9" name="Group 8"/>
          <p:cNvGrpSpPr/>
          <p:nvPr/>
        </p:nvGrpSpPr>
        <p:grpSpPr>
          <a:xfrm rot="2154784" flipV="1">
            <a:off x="4059087" y="3550569"/>
            <a:ext cx="798781" cy="196215"/>
            <a:chOff x="3967984" y="3610048"/>
            <a:chExt cx="831376" cy="41568"/>
          </a:xfrm>
          <a:scene3d>
            <a:camera prst="orthographicFront"/>
            <a:lightRig rig="threePt" dir="t">
              <a:rot lat="0" lon="0" rev="7500000"/>
            </a:lightRig>
          </a:scene3d>
        </p:grpSpPr>
        <p:sp>
          <p:nvSpPr>
            <p:cNvPr id="19" name="Straight Connector 13"/>
            <p:cNvSpPr/>
            <p:nvPr/>
          </p:nvSpPr>
          <p:spPr>
            <a:xfrm rot="2137955">
              <a:off x="3967984" y="3619648"/>
              <a:ext cx="831376" cy="22368"/>
            </a:xfrm>
            <a:custGeom>
              <a:avLst/>
              <a:gdLst/>
              <a:ahLst/>
              <a:cxnLst/>
              <a:rect l="0" t="0" r="0" b="0"/>
              <a:pathLst>
                <a:path>
                  <a:moveTo>
                    <a:pt x="0" y="11184"/>
                  </a:moveTo>
                  <a:lnTo>
                    <a:pt x="831376" y="11184"/>
                  </a:lnTo>
                </a:path>
              </a:pathLst>
            </a:custGeom>
            <a:noFill/>
            <a:sp3d z="-40000" prstMaterial="matte"/>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0" name="Straight Connector 14"/>
            <p:cNvSpPr/>
            <p:nvPr/>
          </p:nvSpPr>
          <p:spPr>
            <a:xfrm rot="2137955">
              <a:off x="4362888" y="3610048"/>
              <a:ext cx="41568" cy="41568"/>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222250">
                <a:lnSpc>
                  <a:spcPct val="90000"/>
                </a:lnSpc>
                <a:spcBef>
                  <a:spcPct val="0"/>
                </a:spcBef>
                <a:spcAft>
                  <a:spcPct val="35000"/>
                </a:spcAft>
              </a:pPr>
              <a:endParaRPr lang="en-US" sz="500" kern="1200"/>
            </a:p>
          </p:txBody>
        </p:sp>
      </p:grpSp>
      <p:grpSp>
        <p:nvGrpSpPr>
          <p:cNvPr id="10" name="Group 9"/>
          <p:cNvGrpSpPr/>
          <p:nvPr/>
        </p:nvGrpSpPr>
        <p:grpSpPr>
          <a:xfrm>
            <a:off x="4490510" y="3200400"/>
            <a:ext cx="4653490" cy="1696292"/>
            <a:chOff x="4525240" y="3083859"/>
            <a:chExt cx="4090446" cy="1696292"/>
          </a:xfrm>
          <a:scene3d>
            <a:camera prst="orthographicFront"/>
            <a:lightRig rig="threePt" dir="t">
              <a:rot lat="0" lon="0" rev="7500000"/>
            </a:lightRig>
          </a:scene3d>
        </p:grpSpPr>
        <p:sp>
          <p:nvSpPr>
            <p:cNvPr id="17" name="Rounded Rectangle 16"/>
            <p:cNvSpPr/>
            <p:nvPr/>
          </p:nvSpPr>
          <p:spPr>
            <a:xfrm>
              <a:off x="4592220" y="3083859"/>
              <a:ext cx="4023466" cy="1639958"/>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8" name="Rounded Rectangle 16"/>
            <p:cNvSpPr/>
            <p:nvPr/>
          </p:nvSpPr>
          <p:spPr>
            <a:xfrm>
              <a:off x="4525240" y="3236259"/>
              <a:ext cx="3841472" cy="154389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11200" rtl="1">
                <a:lnSpc>
                  <a:spcPct val="90000"/>
                </a:lnSpc>
                <a:spcBef>
                  <a:spcPct val="0"/>
                </a:spcBef>
                <a:spcAft>
                  <a:spcPct val="35000"/>
                </a:spcAft>
              </a:pPr>
              <a:r>
                <a:rPr lang="fa-IR" sz="2400" b="1" kern="1200" dirty="0">
                  <a:solidFill>
                    <a:srgbClr val="FFFF00"/>
                  </a:solidFill>
                </a:rPr>
                <a:t>آسپرین 80 میلی گرم 24 ساعت بعد از </a:t>
              </a:r>
              <a:r>
                <a:rPr lang="en-US" sz="2400" b="1" kern="1200" dirty="0" err="1">
                  <a:solidFill>
                    <a:srgbClr val="FFFF00"/>
                  </a:solidFill>
                </a:rPr>
                <a:t>rtpa</a:t>
              </a:r>
              <a:r>
                <a:rPr lang="fa-IR" sz="2400" b="1" kern="1200" dirty="0">
                  <a:solidFill>
                    <a:srgbClr val="FFFF00"/>
                  </a:solidFill>
                </a:rPr>
                <a:t> به بیمار داده می شودکلوپیدوگرل 75 میلی گرم بعد از 25 ساعت به بیمار داده میشود</a:t>
              </a:r>
              <a:endParaRPr lang="en-US" sz="2400" b="1" kern="1200" dirty="0">
                <a:solidFill>
                  <a:srgbClr val="FFFF00"/>
                </a:solidFill>
              </a:endParaRPr>
            </a:p>
          </p:txBody>
        </p:sp>
      </p:grpSp>
      <p:grpSp>
        <p:nvGrpSpPr>
          <p:cNvPr id="11" name="Group 10"/>
          <p:cNvGrpSpPr/>
          <p:nvPr/>
        </p:nvGrpSpPr>
        <p:grpSpPr>
          <a:xfrm>
            <a:off x="4114800" y="4267200"/>
            <a:ext cx="87050" cy="2321330"/>
            <a:chOff x="4324663" y="3338693"/>
            <a:chExt cx="116066" cy="2321330"/>
          </a:xfrm>
          <a:scene3d>
            <a:camera prst="orthographicFront"/>
            <a:lightRig rig="threePt" dir="t">
              <a:rot lat="0" lon="0" rev="7500000"/>
            </a:lightRig>
          </a:scene3d>
        </p:grpSpPr>
        <p:sp>
          <p:nvSpPr>
            <p:cNvPr id="15" name="Straight Connector 17"/>
            <p:cNvSpPr/>
            <p:nvPr/>
          </p:nvSpPr>
          <p:spPr>
            <a:xfrm rot="4387628">
              <a:off x="3222031" y="4488174"/>
              <a:ext cx="2321330" cy="22368"/>
            </a:xfrm>
            <a:custGeom>
              <a:avLst/>
              <a:gdLst/>
              <a:ahLst/>
              <a:cxnLst/>
              <a:rect l="0" t="0" r="0" b="0"/>
              <a:pathLst>
                <a:path>
                  <a:moveTo>
                    <a:pt x="0" y="11184"/>
                  </a:moveTo>
                  <a:lnTo>
                    <a:pt x="2321330" y="11184"/>
                  </a:lnTo>
                </a:path>
              </a:pathLst>
            </a:custGeom>
            <a:noFill/>
            <a:sp3d z="-40000" prstMaterial="matte"/>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6" name="Straight Connector 18"/>
            <p:cNvSpPr/>
            <p:nvPr/>
          </p:nvSpPr>
          <p:spPr>
            <a:xfrm rot="4387628">
              <a:off x="4324663" y="4441325"/>
              <a:ext cx="116066" cy="116066"/>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355600">
                <a:lnSpc>
                  <a:spcPct val="90000"/>
                </a:lnSpc>
                <a:spcBef>
                  <a:spcPct val="0"/>
                </a:spcBef>
                <a:spcAft>
                  <a:spcPct val="35000"/>
                </a:spcAft>
              </a:pPr>
              <a:endParaRPr lang="en-US" sz="800" kern="1200"/>
            </a:p>
          </p:txBody>
        </p:sp>
      </p:grpSp>
      <p:grpSp>
        <p:nvGrpSpPr>
          <p:cNvPr id="12" name="Group 11"/>
          <p:cNvGrpSpPr/>
          <p:nvPr/>
        </p:nvGrpSpPr>
        <p:grpSpPr>
          <a:xfrm>
            <a:off x="4565244" y="5105400"/>
            <a:ext cx="4578756" cy="1581484"/>
            <a:chOff x="4719578" y="4819316"/>
            <a:chExt cx="4137268" cy="1581484"/>
          </a:xfrm>
          <a:scene3d>
            <a:camera prst="orthographicFront"/>
            <a:lightRig rig="threePt" dir="t">
              <a:rot lat="0" lon="0" rev="7500000"/>
            </a:lightRig>
          </a:scene3d>
        </p:grpSpPr>
        <p:sp>
          <p:nvSpPr>
            <p:cNvPr id="13" name="Rounded Rectangle 12"/>
            <p:cNvSpPr/>
            <p:nvPr/>
          </p:nvSpPr>
          <p:spPr>
            <a:xfrm>
              <a:off x="4719578" y="4819316"/>
              <a:ext cx="4137268" cy="1581484"/>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4" name="Rounded Rectangle 20"/>
            <p:cNvSpPr/>
            <p:nvPr/>
          </p:nvSpPr>
          <p:spPr>
            <a:xfrm>
              <a:off x="4765897" y="4865636"/>
              <a:ext cx="3953243" cy="1488844"/>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711200" rtl="1">
                <a:lnSpc>
                  <a:spcPct val="90000"/>
                </a:lnSpc>
                <a:spcBef>
                  <a:spcPct val="0"/>
                </a:spcBef>
                <a:spcAft>
                  <a:spcPct val="35000"/>
                </a:spcAft>
              </a:pPr>
              <a:r>
                <a:rPr lang="fa-IR" sz="2400" b="1" kern="1200" dirty="0">
                  <a:solidFill>
                    <a:srgbClr val="FFFF00"/>
                  </a:solidFill>
                </a:rPr>
                <a:t>از زمان ورود بیمار تا زمان شروع </a:t>
              </a:r>
              <a:r>
                <a:rPr lang="en-US" sz="2400" b="1" kern="1200" dirty="0">
                  <a:solidFill>
                    <a:srgbClr val="FFFF00"/>
                  </a:solidFill>
                </a:rPr>
                <a:t>RTPA </a:t>
              </a:r>
              <a:r>
                <a:rPr lang="fa-IR" sz="2400" b="1" kern="1200" dirty="0">
                  <a:solidFill>
                    <a:srgbClr val="FFFF00"/>
                  </a:solidFill>
                </a:rPr>
                <a:t> وریدی کمتر از 60 دقیقه است</a:t>
              </a:r>
              <a:endParaRPr lang="en-US" sz="2400" b="1" kern="1200" dirty="0">
                <a:solidFill>
                  <a:srgbClr val="FFFF00"/>
                </a:solidFill>
              </a:endParaRPr>
            </a:p>
          </p:txBody>
        </p:sp>
      </p:grpSp>
    </p:spTree>
    <p:extLst>
      <p:ext uri="{BB962C8B-B14F-4D97-AF65-F5344CB8AC3E}">
        <p14:creationId xmlns:p14="http://schemas.microsoft.com/office/powerpoint/2010/main" xmlns="" val="1832591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sz="quarter" idx="1"/>
          </p:nvPr>
        </p:nvSpPr>
        <p:spPr/>
        <p:txBody>
          <a:bodyPr/>
          <a:lstStyle/>
          <a:p>
            <a:r>
              <a:rPr lang="fa-IR" dirty="0" smtClean="0"/>
              <a:t> </a:t>
            </a:r>
            <a:endParaRPr lang="en-US" dirty="0"/>
          </a:p>
        </p:txBody>
      </p:sp>
      <p:grpSp>
        <p:nvGrpSpPr>
          <p:cNvPr id="4" name="Group 3"/>
          <p:cNvGrpSpPr/>
          <p:nvPr/>
        </p:nvGrpSpPr>
        <p:grpSpPr>
          <a:xfrm>
            <a:off x="457200" y="1295400"/>
            <a:ext cx="2057400" cy="3605234"/>
            <a:chOff x="-1116547" y="2381096"/>
            <a:chExt cx="1729395" cy="1731507"/>
          </a:xfrm>
          <a:scene3d>
            <a:camera prst="orthographicFront"/>
            <a:lightRig rig="threePt" dir="t">
              <a:rot lat="0" lon="0" rev="7500000"/>
            </a:lightRig>
          </a:scene3d>
        </p:grpSpPr>
        <p:sp>
          <p:nvSpPr>
            <p:cNvPr id="35" name="Rounded Rectangle 34"/>
            <p:cNvSpPr/>
            <p:nvPr/>
          </p:nvSpPr>
          <p:spPr>
            <a:xfrm>
              <a:off x="-1116547" y="2381096"/>
              <a:ext cx="1729395" cy="1731507"/>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36" name="Rounded Rectangle 4"/>
            <p:cNvSpPr/>
            <p:nvPr/>
          </p:nvSpPr>
          <p:spPr>
            <a:xfrm>
              <a:off x="-988444" y="2454290"/>
              <a:ext cx="1356752" cy="1573893"/>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justLow" defTabSz="488950" rtl="1">
                <a:lnSpc>
                  <a:spcPct val="90000"/>
                </a:lnSpc>
                <a:spcBef>
                  <a:spcPct val="0"/>
                </a:spcBef>
                <a:spcAft>
                  <a:spcPct val="35000"/>
                </a:spcAft>
              </a:pPr>
              <a:r>
                <a:rPr lang="fa-IR" sz="2800" kern="1200" dirty="0"/>
                <a:t>مراجعه بیمار </a:t>
              </a:r>
              <a:r>
                <a:rPr lang="fa-IR" sz="2800" kern="1200" dirty="0" smtClean="0"/>
                <a:t>در طی3ساعت </a:t>
              </a:r>
              <a:r>
                <a:rPr lang="fa-IR" sz="2800" kern="1200" dirty="0"/>
                <a:t>بعد از شروع حمله و کنترااندیکاسیون نسبت به ترومبولیز</a:t>
              </a:r>
              <a:endParaRPr lang="en-US" sz="2800" kern="1200" dirty="0"/>
            </a:p>
          </p:txBody>
        </p:sp>
      </p:grpSp>
      <p:grpSp>
        <p:nvGrpSpPr>
          <p:cNvPr id="5" name="Group 4"/>
          <p:cNvGrpSpPr/>
          <p:nvPr/>
        </p:nvGrpSpPr>
        <p:grpSpPr>
          <a:xfrm>
            <a:off x="2514600" y="3200400"/>
            <a:ext cx="638160" cy="85850"/>
            <a:chOff x="1441509" y="3374247"/>
            <a:chExt cx="576469" cy="28823"/>
          </a:xfrm>
          <a:scene3d>
            <a:camera prst="orthographicFront"/>
            <a:lightRig rig="threePt" dir="t">
              <a:rot lat="0" lon="0" rev="7500000"/>
            </a:lightRig>
          </a:scene3d>
        </p:grpSpPr>
        <p:sp>
          <p:nvSpPr>
            <p:cNvPr id="33" name="Straight Connector 5"/>
            <p:cNvSpPr/>
            <p:nvPr/>
          </p:nvSpPr>
          <p:spPr>
            <a:xfrm>
              <a:off x="1441509" y="3379089"/>
              <a:ext cx="576469" cy="19138"/>
            </a:xfrm>
            <a:custGeom>
              <a:avLst/>
              <a:gdLst/>
              <a:ahLst/>
              <a:cxnLst/>
              <a:rect l="0" t="0" r="0" b="0"/>
              <a:pathLst>
                <a:path>
                  <a:moveTo>
                    <a:pt x="0" y="9569"/>
                  </a:moveTo>
                  <a:lnTo>
                    <a:pt x="576469" y="9569"/>
                  </a:lnTo>
                </a:path>
              </a:pathLst>
            </a:custGeom>
            <a:noFill/>
            <a:sp3d z="-40000" prstMaterial="matte"/>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4" name="Straight Connector 6"/>
            <p:cNvSpPr/>
            <p:nvPr/>
          </p:nvSpPr>
          <p:spPr>
            <a:xfrm>
              <a:off x="1715332" y="3374247"/>
              <a:ext cx="28823" cy="28823"/>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222250">
                <a:lnSpc>
                  <a:spcPct val="90000"/>
                </a:lnSpc>
                <a:spcBef>
                  <a:spcPct val="0"/>
                </a:spcBef>
                <a:spcAft>
                  <a:spcPct val="35000"/>
                </a:spcAft>
              </a:pPr>
              <a:endParaRPr lang="en-US" sz="500" kern="1200"/>
            </a:p>
          </p:txBody>
        </p:sp>
      </p:grpSp>
      <p:grpSp>
        <p:nvGrpSpPr>
          <p:cNvPr id="6" name="Group 5"/>
          <p:cNvGrpSpPr/>
          <p:nvPr/>
        </p:nvGrpSpPr>
        <p:grpSpPr>
          <a:xfrm>
            <a:off x="2895600" y="457200"/>
            <a:ext cx="1676400" cy="6172200"/>
            <a:chOff x="1814779" y="1679539"/>
            <a:chExt cx="2235200" cy="3376552"/>
          </a:xfrm>
          <a:scene3d>
            <a:camera prst="orthographicFront"/>
            <a:lightRig rig="threePt" dir="t">
              <a:rot lat="0" lon="0" rev="7500000"/>
            </a:lightRig>
          </a:scene3d>
        </p:grpSpPr>
        <p:sp>
          <p:nvSpPr>
            <p:cNvPr id="31" name="Rounded Rectangle 30"/>
            <p:cNvSpPr/>
            <p:nvPr/>
          </p:nvSpPr>
          <p:spPr>
            <a:xfrm>
              <a:off x="1814779" y="1721225"/>
              <a:ext cx="2235200" cy="3334866"/>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32" name="Rounded Rectangle 8"/>
            <p:cNvSpPr/>
            <p:nvPr/>
          </p:nvSpPr>
          <p:spPr>
            <a:xfrm>
              <a:off x="2060190" y="1679539"/>
              <a:ext cx="1786589" cy="333434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488950" rtl="1">
                <a:lnSpc>
                  <a:spcPct val="90000"/>
                </a:lnSpc>
                <a:spcBef>
                  <a:spcPct val="0"/>
                </a:spcBef>
                <a:spcAft>
                  <a:spcPct val="35000"/>
                </a:spcAft>
              </a:pPr>
              <a:r>
                <a:rPr lang="fa-IR" sz="2000" kern="1200" dirty="0"/>
                <a:t>مداخله مکانیکال شریانی در حمله حاد مغزی شامل 1- تخریب لخته مغزی بصورت مکانیکال 2- ترومبکتومی اندوواسکولار3- تسهیل فیبرینولیز4-</a:t>
              </a:r>
              <a:r>
                <a:rPr lang="en-US" sz="2000" kern="1200" dirty="0"/>
                <a:t>clot entrapment</a:t>
              </a:r>
              <a:r>
                <a:rPr lang="fa-IR" sz="2000" kern="1200" dirty="0"/>
                <a:t> 5- آسپیراسیون ترومبوز</a:t>
              </a:r>
              <a:endParaRPr lang="en-US" sz="2000" kern="1200" dirty="0"/>
            </a:p>
          </p:txBody>
        </p:sp>
      </p:grpSp>
      <p:grpSp>
        <p:nvGrpSpPr>
          <p:cNvPr id="7" name="Group 6"/>
          <p:cNvGrpSpPr/>
          <p:nvPr/>
        </p:nvGrpSpPr>
        <p:grpSpPr>
          <a:xfrm>
            <a:off x="5178436" y="1178086"/>
            <a:ext cx="85793" cy="2287823"/>
            <a:chOff x="3690190" y="1137744"/>
            <a:chExt cx="114391" cy="2287823"/>
          </a:xfrm>
          <a:scene3d>
            <a:camera prst="orthographicFront"/>
            <a:lightRig rig="threePt" dir="t">
              <a:rot lat="0" lon="0" rev="7500000"/>
            </a:lightRig>
          </a:scene3d>
        </p:grpSpPr>
        <p:sp>
          <p:nvSpPr>
            <p:cNvPr id="29" name="Straight Connector 9"/>
            <p:cNvSpPr/>
            <p:nvPr/>
          </p:nvSpPr>
          <p:spPr>
            <a:xfrm rot="17075657">
              <a:off x="2603474" y="2272087"/>
              <a:ext cx="2287823" cy="19138"/>
            </a:xfrm>
            <a:custGeom>
              <a:avLst/>
              <a:gdLst/>
              <a:ahLst/>
              <a:cxnLst/>
              <a:rect l="0" t="0" r="0" b="0"/>
              <a:pathLst>
                <a:path>
                  <a:moveTo>
                    <a:pt x="0" y="9569"/>
                  </a:moveTo>
                  <a:lnTo>
                    <a:pt x="2287823" y="9569"/>
                  </a:lnTo>
                </a:path>
              </a:pathLst>
            </a:custGeom>
            <a:noFill/>
            <a:sp3d z="-40000" prstMaterial="matte"/>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Straight Connector 10"/>
            <p:cNvSpPr/>
            <p:nvPr/>
          </p:nvSpPr>
          <p:spPr>
            <a:xfrm rot="17075657">
              <a:off x="3690190" y="2224460"/>
              <a:ext cx="114391" cy="114391"/>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355600">
                <a:lnSpc>
                  <a:spcPct val="90000"/>
                </a:lnSpc>
                <a:spcBef>
                  <a:spcPct val="0"/>
                </a:spcBef>
                <a:spcAft>
                  <a:spcPct val="35000"/>
                </a:spcAft>
              </a:pPr>
              <a:endParaRPr lang="en-US" sz="800" kern="1200"/>
            </a:p>
          </p:txBody>
        </p:sp>
      </p:grpSp>
      <p:grpSp>
        <p:nvGrpSpPr>
          <p:cNvPr id="8" name="Group 7"/>
          <p:cNvGrpSpPr/>
          <p:nvPr/>
        </p:nvGrpSpPr>
        <p:grpSpPr>
          <a:xfrm>
            <a:off x="5437508" y="590788"/>
            <a:ext cx="1920574" cy="1248415"/>
            <a:chOff x="4035621" y="550445"/>
            <a:chExt cx="1441172" cy="1248415"/>
          </a:xfrm>
          <a:scene3d>
            <a:camera prst="orthographicFront"/>
            <a:lightRig rig="threePt" dir="t">
              <a:rot lat="0" lon="0" rev="7500000"/>
            </a:lightRig>
          </a:scene3d>
        </p:grpSpPr>
        <p:sp>
          <p:nvSpPr>
            <p:cNvPr id="27" name="Rounded Rectangle 26"/>
            <p:cNvSpPr/>
            <p:nvPr/>
          </p:nvSpPr>
          <p:spPr>
            <a:xfrm>
              <a:off x="4035621" y="550445"/>
              <a:ext cx="1441172" cy="1248415"/>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8" name="Rounded Rectangle 12"/>
            <p:cNvSpPr/>
            <p:nvPr/>
          </p:nvSpPr>
          <p:spPr>
            <a:xfrm>
              <a:off x="4072186" y="587010"/>
              <a:ext cx="1368042" cy="117528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488950" rtl="1">
                <a:lnSpc>
                  <a:spcPct val="90000"/>
                </a:lnSpc>
                <a:spcBef>
                  <a:spcPct val="0"/>
                </a:spcBef>
                <a:spcAft>
                  <a:spcPct val="35000"/>
                </a:spcAft>
              </a:pPr>
              <a:r>
                <a:rPr lang="fa-IR" kern="1200" dirty="0"/>
                <a:t>انسداد شریانی در سطح ورتبرال،بازیلار، کاروتید داخلی یا قسمت پروکزیمال شریان مقزی میانی</a:t>
              </a:r>
              <a:endParaRPr lang="en-US" kern="1200" dirty="0"/>
            </a:p>
          </p:txBody>
        </p:sp>
      </p:grpSp>
      <p:grpSp>
        <p:nvGrpSpPr>
          <p:cNvPr id="9" name="Group 8"/>
          <p:cNvGrpSpPr/>
          <p:nvPr/>
        </p:nvGrpSpPr>
        <p:grpSpPr>
          <a:xfrm>
            <a:off x="5203267" y="2553823"/>
            <a:ext cx="36383" cy="970217"/>
            <a:chOff x="3723299" y="2513480"/>
            <a:chExt cx="48510" cy="970217"/>
          </a:xfrm>
          <a:scene3d>
            <a:camera prst="orthographicFront"/>
            <a:lightRig rig="threePt" dir="t">
              <a:rot lat="0" lon="0" rev="7500000"/>
            </a:lightRig>
          </a:scene3d>
        </p:grpSpPr>
        <p:sp>
          <p:nvSpPr>
            <p:cNvPr id="25" name="Straight Connector 13"/>
            <p:cNvSpPr/>
            <p:nvPr/>
          </p:nvSpPr>
          <p:spPr>
            <a:xfrm rot="18388671">
              <a:off x="3262446" y="2989020"/>
              <a:ext cx="970217" cy="19138"/>
            </a:xfrm>
            <a:custGeom>
              <a:avLst/>
              <a:gdLst/>
              <a:ahLst/>
              <a:cxnLst/>
              <a:rect l="0" t="0" r="0" b="0"/>
              <a:pathLst>
                <a:path>
                  <a:moveTo>
                    <a:pt x="0" y="9569"/>
                  </a:moveTo>
                  <a:lnTo>
                    <a:pt x="970217" y="9569"/>
                  </a:lnTo>
                </a:path>
              </a:pathLst>
            </a:custGeom>
            <a:noFill/>
            <a:sp3d z="-40000" prstMaterial="matte"/>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6" name="Straight Connector 14"/>
            <p:cNvSpPr/>
            <p:nvPr/>
          </p:nvSpPr>
          <p:spPr>
            <a:xfrm rot="18388671">
              <a:off x="3723299" y="2974333"/>
              <a:ext cx="48510" cy="48510"/>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222250">
                <a:lnSpc>
                  <a:spcPct val="90000"/>
                </a:lnSpc>
                <a:spcBef>
                  <a:spcPct val="0"/>
                </a:spcBef>
                <a:spcAft>
                  <a:spcPct val="35000"/>
                </a:spcAft>
              </a:pPr>
              <a:endParaRPr lang="en-US" sz="500" kern="1200"/>
            </a:p>
          </p:txBody>
        </p:sp>
      </p:grpSp>
      <p:grpSp>
        <p:nvGrpSpPr>
          <p:cNvPr id="10" name="Group 9"/>
          <p:cNvGrpSpPr/>
          <p:nvPr/>
        </p:nvGrpSpPr>
        <p:grpSpPr>
          <a:xfrm>
            <a:off x="5437761" y="1947291"/>
            <a:ext cx="1920321" cy="1403140"/>
            <a:chOff x="4035958" y="1906949"/>
            <a:chExt cx="1441172" cy="1403140"/>
          </a:xfrm>
          <a:scene3d>
            <a:camera prst="orthographicFront"/>
            <a:lightRig rig="threePt" dir="t">
              <a:rot lat="0" lon="0" rev="7500000"/>
            </a:lightRig>
          </a:scene3d>
        </p:grpSpPr>
        <p:sp>
          <p:nvSpPr>
            <p:cNvPr id="23" name="Rounded Rectangle 22"/>
            <p:cNvSpPr/>
            <p:nvPr/>
          </p:nvSpPr>
          <p:spPr>
            <a:xfrm>
              <a:off x="4035958" y="1906949"/>
              <a:ext cx="1441172" cy="1403140"/>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4" name="Rounded Rectangle 16"/>
            <p:cNvSpPr/>
            <p:nvPr/>
          </p:nvSpPr>
          <p:spPr>
            <a:xfrm>
              <a:off x="4077055" y="1948046"/>
              <a:ext cx="1358978" cy="1320946"/>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488950" rtl="1">
                <a:lnSpc>
                  <a:spcPct val="90000"/>
                </a:lnSpc>
                <a:spcBef>
                  <a:spcPct val="0"/>
                </a:spcBef>
                <a:spcAft>
                  <a:spcPct val="35000"/>
                </a:spcAft>
              </a:pPr>
              <a:r>
                <a:rPr lang="fa-IR" kern="1200" dirty="0"/>
                <a:t>تصمیم گیری نسبت به استفاده از میکروکاتتر و شیوه مناسب جهت امبولکتومی</a:t>
              </a:r>
              <a:endParaRPr lang="en-US" kern="1200" dirty="0"/>
            </a:p>
          </p:txBody>
        </p:sp>
      </p:grpSp>
      <p:grpSp>
        <p:nvGrpSpPr>
          <p:cNvPr id="11" name="Group 10"/>
          <p:cNvGrpSpPr/>
          <p:nvPr/>
        </p:nvGrpSpPr>
        <p:grpSpPr>
          <a:xfrm>
            <a:off x="5204282" y="3325964"/>
            <a:ext cx="34100" cy="909341"/>
            <a:chOff x="3724652" y="3285621"/>
            <a:chExt cx="45467" cy="909341"/>
          </a:xfrm>
          <a:scene3d>
            <a:camera prst="orthographicFront"/>
            <a:lightRig rig="threePt" dir="t">
              <a:rot lat="0" lon="0" rev="7500000"/>
            </a:lightRig>
          </a:scene3d>
        </p:grpSpPr>
        <p:sp>
          <p:nvSpPr>
            <p:cNvPr id="21" name="Straight Connector 17"/>
            <p:cNvSpPr/>
            <p:nvPr/>
          </p:nvSpPr>
          <p:spPr>
            <a:xfrm rot="3039508">
              <a:off x="3292715" y="3730723"/>
              <a:ext cx="909341" cy="19138"/>
            </a:xfrm>
            <a:custGeom>
              <a:avLst/>
              <a:gdLst/>
              <a:ahLst/>
              <a:cxnLst/>
              <a:rect l="0" t="0" r="0" b="0"/>
              <a:pathLst>
                <a:path>
                  <a:moveTo>
                    <a:pt x="0" y="9569"/>
                  </a:moveTo>
                  <a:lnTo>
                    <a:pt x="909341" y="9569"/>
                  </a:lnTo>
                </a:path>
              </a:pathLst>
            </a:custGeom>
            <a:noFill/>
            <a:sp3d z="-40000" prstMaterial="matte"/>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Straight Connector 18"/>
            <p:cNvSpPr/>
            <p:nvPr/>
          </p:nvSpPr>
          <p:spPr>
            <a:xfrm rot="3039508">
              <a:off x="3724652" y="3717559"/>
              <a:ext cx="45467" cy="45467"/>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222250">
                <a:lnSpc>
                  <a:spcPct val="90000"/>
                </a:lnSpc>
                <a:spcBef>
                  <a:spcPct val="0"/>
                </a:spcBef>
                <a:spcAft>
                  <a:spcPct val="35000"/>
                </a:spcAft>
              </a:pPr>
              <a:endParaRPr lang="en-US" sz="500" kern="1200"/>
            </a:p>
          </p:txBody>
        </p:sp>
      </p:grpSp>
      <p:grpSp>
        <p:nvGrpSpPr>
          <p:cNvPr id="12" name="Group 11"/>
          <p:cNvGrpSpPr/>
          <p:nvPr/>
        </p:nvGrpSpPr>
        <p:grpSpPr>
          <a:xfrm>
            <a:off x="5437507" y="3458519"/>
            <a:ext cx="1920575" cy="1347496"/>
            <a:chOff x="4035621" y="3418177"/>
            <a:chExt cx="1441172" cy="1347496"/>
          </a:xfrm>
          <a:scene3d>
            <a:camera prst="orthographicFront"/>
            <a:lightRig rig="threePt" dir="t">
              <a:rot lat="0" lon="0" rev="7500000"/>
            </a:lightRig>
          </a:scene3d>
        </p:grpSpPr>
        <p:sp>
          <p:nvSpPr>
            <p:cNvPr id="19" name="Rounded Rectangle 18"/>
            <p:cNvSpPr/>
            <p:nvPr/>
          </p:nvSpPr>
          <p:spPr>
            <a:xfrm>
              <a:off x="4035621" y="3418177"/>
              <a:ext cx="1441172" cy="1347496"/>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0" name="Rounded Rectangle 20"/>
            <p:cNvSpPr/>
            <p:nvPr/>
          </p:nvSpPr>
          <p:spPr>
            <a:xfrm>
              <a:off x="4075088" y="3457644"/>
              <a:ext cx="1362238" cy="126856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488950" rtl="1">
                <a:lnSpc>
                  <a:spcPct val="90000"/>
                </a:lnSpc>
                <a:spcBef>
                  <a:spcPct val="0"/>
                </a:spcBef>
                <a:spcAft>
                  <a:spcPct val="35000"/>
                </a:spcAft>
              </a:pPr>
              <a:r>
                <a:rPr lang="fa-IR" kern="1200" dirty="0"/>
                <a:t>اسپرین 80 میلی </a:t>
              </a:r>
              <a:r>
                <a:rPr lang="fa-IR" kern="1200" dirty="0" smtClean="0"/>
                <a:t>گرم</a:t>
              </a:r>
            </a:p>
            <a:p>
              <a:pPr lvl="0" algn="ctr" defTabSz="488950" rtl="1">
                <a:lnSpc>
                  <a:spcPct val="90000"/>
                </a:lnSpc>
                <a:spcBef>
                  <a:spcPct val="0"/>
                </a:spcBef>
                <a:spcAft>
                  <a:spcPct val="35000"/>
                </a:spcAft>
              </a:pPr>
              <a:r>
                <a:rPr lang="fa-IR" kern="1200" dirty="0" smtClean="0"/>
                <a:t> یا</a:t>
              </a:r>
            </a:p>
            <a:p>
              <a:pPr lvl="0" algn="ctr" defTabSz="488950" rtl="1">
                <a:lnSpc>
                  <a:spcPct val="90000"/>
                </a:lnSpc>
                <a:spcBef>
                  <a:spcPct val="0"/>
                </a:spcBef>
                <a:spcAft>
                  <a:spcPct val="35000"/>
                </a:spcAft>
              </a:pPr>
              <a:r>
                <a:rPr lang="fa-IR" kern="1200" dirty="0" smtClean="0"/>
                <a:t> </a:t>
              </a:r>
              <a:r>
                <a:rPr lang="fa-IR" kern="1200" dirty="0"/>
                <a:t>پلاویکس 75 میلی گرم </a:t>
              </a:r>
              <a:endParaRPr lang="en-US" kern="1200" dirty="0"/>
            </a:p>
          </p:txBody>
        </p:sp>
      </p:grpSp>
      <p:grpSp>
        <p:nvGrpSpPr>
          <p:cNvPr id="13" name="Group 12"/>
          <p:cNvGrpSpPr/>
          <p:nvPr/>
        </p:nvGrpSpPr>
        <p:grpSpPr>
          <a:xfrm>
            <a:off x="5179385" y="3391228"/>
            <a:ext cx="83895" cy="2237204"/>
            <a:chOff x="3691456" y="3350886"/>
            <a:chExt cx="111860" cy="2237204"/>
          </a:xfrm>
          <a:scene3d>
            <a:camera prst="orthographicFront"/>
            <a:lightRig rig="threePt" dir="t">
              <a:rot lat="0" lon="0" rev="7500000"/>
            </a:lightRig>
          </a:scene3d>
        </p:grpSpPr>
        <p:sp>
          <p:nvSpPr>
            <p:cNvPr id="17" name="Straight Connector 21"/>
            <p:cNvSpPr/>
            <p:nvPr/>
          </p:nvSpPr>
          <p:spPr>
            <a:xfrm rot="4504075">
              <a:off x="2628784" y="4459919"/>
              <a:ext cx="2237204" cy="19138"/>
            </a:xfrm>
            <a:custGeom>
              <a:avLst/>
              <a:gdLst/>
              <a:ahLst/>
              <a:cxnLst/>
              <a:rect l="0" t="0" r="0" b="0"/>
              <a:pathLst>
                <a:path>
                  <a:moveTo>
                    <a:pt x="0" y="9569"/>
                  </a:moveTo>
                  <a:lnTo>
                    <a:pt x="2237204" y="9569"/>
                  </a:lnTo>
                </a:path>
              </a:pathLst>
            </a:custGeom>
            <a:noFill/>
            <a:sp3d z="-40000" prstMaterial="matte"/>
          </p:spPr>
          <p:style>
            <a:lnRef idx="2">
              <a:schemeClr val="accent1">
                <a:shade val="8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18" name="Straight Connector 22"/>
            <p:cNvSpPr/>
            <p:nvPr/>
          </p:nvSpPr>
          <p:spPr>
            <a:xfrm rot="4504075">
              <a:off x="3691456" y="4413558"/>
              <a:ext cx="111860" cy="111860"/>
            </a:xfrm>
            <a:prstGeom prst="rect">
              <a:avLst/>
            </a:prstGeom>
            <a:sp3d z="-40000"/>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700" tIns="0" rIns="12700" bIns="0" numCol="1" spcCol="1270" anchor="ctr" anchorCtr="0">
              <a:noAutofit/>
            </a:bodyPr>
            <a:lstStyle>
              <a:defPPr>
                <a:defRPr lang="en-US"/>
              </a:defPPr>
              <a:lvl1pPr marL="0" algn="l" defTabSz="914400" rtl="0" eaLnBrk="1" latinLnBrk="0" hangingPunct="1">
                <a:defRPr sz="1800" kern="1200">
                  <a:solidFill>
                    <a:schemeClr val="tx1">
                      <a:hueOff val="0"/>
                      <a:satOff val="0"/>
                      <a:lumOff val="0"/>
                      <a:alphaOff val="0"/>
                    </a:schemeClr>
                  </a:solidFill>
                  <a:latin typeface="+mn-lt"/>
                  <a:ea typeface="+mn-ea"/>
                  <a:cs typeface="+mn-cs"/>
                </a:defRPr>
              </a:lvl1pPr>
              <a:lvl2pPr marL="457200" algn="l" defTabSz="914400" rtl="0" eaLnBrk="1" latinLnBrk="0" hangingPunct="1">
                <a:defRPr sz="1800" kern="1200">
                  <a:solidFill>
                    <a:schemeClr val="tx1">
                      <a:hueOff val="0"/>
                      <a:satOff val="0"/>
                      <a:lumOff val="0"/>
                      <a:alphaOff val="0"/>
                    </a:schemeClr>
                  </a:solidFill>
                  <a:latin typeface="+mn-lt"/>
                  <a:ea typeface="+mn-ea"/>
                  <a:cs typeface="+mn-cs"/>
                </a:defRPr>
              </a:lvl2pPr>
              <a:lvl3pPr marL="914400" algn="l" defTabSz="914400" rtl="0" eaLnBrk="1" latinLnBrk="0" hangingPunct="1">
                <a:defRPr sz="1800" kern="1200">
                  <a:solidFill>
                    <a:schemeClr val="tx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tx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tx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tx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tx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tx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tx1">
                      <a:hueOff val="0"/>
                      <a:satOff val="0"/>
                      <a:lumOff val="0"/>
                      <a:alphaOff val="0"/>
                    </a:schemeClr>
                  </a:solidFill>
                  <a:latin typeface="+mn-lt"/>
                  <a:ea typeface="+mn-ea"/>
                  <a:cs typeface="+mn-cs"/>
                </a:defRPr>
              </a:lvl9pPr>
            </a:lstStyle>
            <a:p>
              <a:pPr lvl="0" algn="ctr" defTabSz="355600">
                <a:lnSpc>
                  <a:spcPct val="90000"/>
                </a:lnSpc>
                <a:spcBef>
                  <a:spcPct val="0"/>
                </a:spcBef>
                <a:spcAft>
                  <a:spcPct val="35000"/>
                </a:spcAft>
              </a:pPr>
              <a:endParaRPr lang="en-US" sz="800" kern="1200"/>
            </a:p>
          </p:txBody>
        </p:sp>
      </p:grpSp>
      <p:grpSp>
        <p:nvGrpSpPr>
          <p:cNvPr id="14" name="Group 13"/>
          <p:cNvGrpSpPr/>
          <p:nvPr/>
        </p:nvGrpSpPr>
        <p:grpSpPr>
          <a:xfrm>
            <a:off x="5437507" y="4914105"/>
            <a:ext cx="1920575" cy="1353109"/>
            <a:chOff x="4035621" y="4873762"/>
            <a:chExt cx="1441172" cy="1353109"/>
          </a:xfrm>
          <a:scene3d>
            <a:camera prst="orthographicFront"/>
            <a:lightRig rig="threePt" dir="t">
              <a:rot lat="0" lon="0" rev="7500000"/>
            </a:lightRig>
          </a:scene3d>
        </p:grpSpPr>
        <p:sp>
          <p:nvSpPr>
            <p:cNvPr id="15" name="Rounded Rectangle 14"/>
            <p:cNvSpPr/>
            <p:nvPr/>
          </p:nvSpPr>
          <p:spPr>
            <a:xfrm>
              <a:off x="4035621" y="4873762"/>
              <a:ext cx="1441172" cy="1353109"/>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6" name="Rounded Rectangle 24"/>
            <p:cNvSpPr/>
            <p:nvPr/>
          </p:nvSpPr>
          <p:spPr>
            <a:xfrm>
              <a:off x="4075252" y="4913393"/>
              <a:ext cx="1361910" cy="1273847"/>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6985" tIns="6985" rIns="6985" bIns="6985" numCol="1" spcCol="1270" anchor="ctr" anchorCtr="0">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488950" rtl="1">
                <a:lnSpc>
                  <a:spcPct val="90000"/>
                </a:lnSpc>
                <a:spcBef>
                  <a:spcPct val="0"/>
                </a:spcBef>
                <a:spcAft>
                  <a:spcPct val="35000"/>
                </a:spcAft>
              </a:pPr>
              <a:r>
                <a:rPr lang="fa-IR" kern="1200" dirty="0"/>
                <a:t>از زمان ورود بیمار تا زمان شروع آنژیوگرافی و تزریق کاتتر کمتر از 60 دقیقه است</a:t>
              </a:r>
              <a:endParaRPr lang="en-US" kern="1200" dirty="0"/>
            </a:p>
          </p:txBody>
        </p:sp>
      </p:grpSp>
    </p:spTree>
    <p:extLst>
      <p:ext uri="{BB962C8B-B14F-4D97-AF65-F5344CB8AC3E}">
        <p14:creationId xmlns:p14="http://schemas.microsoft.com/office/powerpoint/2010/main" xmlns="" val="38982593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en-US" dirty="0"/>
          </a:p>
        </p:txBody>
      </p:sp>
      <p:sp>
        <p:nvSpPr>
          <p:cNvPr id="3" name="Content Placeholder 2"/>
          <p:cNvSpPr>
            <a:spLocks noGrp="1"/>
          </p:cNvSpPr>
          <p:nvPr>
            <p:ph sz="quarter" idx="1"/>
          </p:nvPr>
        </p:nvSpPr>
        <p:spPr/>
        <p:txBody>
          <a:bodyPr/>
          <a:lstStyle/>
          <a:p>
            <a:r>
              <a:rPr lang="fa-IR" dirty="0" smtClean="0"/>
              <a:t> </a:t>
            </a:r>
            <a:endParaRPr lang="en-US" dirty="0"/>
          </a:p>
        </p:txBody>
      </p:sp>
      <p:graphicFrame>
        <p:nvGraphicFramePr>
          <p:cNvPr id="4" name="Diagram 3"/>
          <p:cNvGraphicFramePr/>
          <p:nvPr/>
        </p:nvGraphicFramePr>
        <p:xfrm>
          <a:off x="2344341" y="432435"/>
          <a:ext cx="4455319" cy="5993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778510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547564" y="430532"/>
            <a:ext cx="5915021" cy="1137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10522" y="726097"/>
            <a:ext cx="7344816" cy="492443"/>
          </a:xfrm>
          <a:prstGeom prst="rect">
            <a:avLst/>
          </a:prstGeom>
        </p:spPr>
        <p:txBody>
          <a:bodyPr wrap="square">
            <a:spAutoFit/>
          </a:bodyPr>
          <a:lstStyle/>
          <a:p>
            <a:pPr algn="r">
              <a:buClr>
                <a:srgbClr val="FFFF00"/>
              </a:buClr>
            </a:pPr>
            <a:r>
              <a:rPr lang="fa-IR" sz="2600" b="1" dirty="0" smtClean="0">
                <a:latin typeface="Tahoma" panose="020B0604030504040204" pitchFamily="34" charset="0"/>
                <a:ea typeface="Tahoma" panose="020B0604030504040204" pitchFamily="34" charset="0"/>
                <a:cs typeface="Tahoma" panose="020B0604030504040204" pitchFamily="34" charset="0"/>
              </a:rPr>
              <a:t>عوامل موفقیت در پیشگیری</a:t>
            </a:r>
            <a:endParaRPr lang="fa-IR" sz="2600" b="1" dirty="0">
              <a:latin typeface="Tahoma" panose="020B0604030504040204" pitchFamily="34" charset="0"/>
              <a:ea typeface="Tahoma" panose="020B0604030504040204" pitchFamily="34" charset="0"/>
              <a:cs typeface="Tahoma" panose="020B0604030504040204" pitchFamily="34" charset="0"/>
            </a:endParaRPr>
          </a:p>
        </p:txBody>
      </p:sp>
      <p:grpSp>
        <p:nvGrpSpPr>
          <p:cNvPr id="2" name="Group 21"/>
          <p:cNvGrpSpPr/>
          <p:nvPr/>
        </p:nvGrpSpPr>
        <p:grpSpPr>
          <a:xfrm>
            <a:off x="5868144" y="2204864"/>
            <a:ext cx="2664296" cy="720080"/>
            <a:chOff x="5868144" y="2204864"/>
            <a:chExt cx="2664296" cy="720080"/>
          </a:xfrm>
        </p:grpSpPr>
        <p:sp>
          <p:nvSpPr>
            <p:cNvPr id="6" name="Rectangle 5"/>
            <p:cNvSpPr/>
            <p:nvPr/>
          </p:nvSpPr>
          <p:spPr>
            <a:xfrm>
              <a:off x="5868144" y="2204864"/>
              <a:ext cx="266429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989063" y="2380238"/>
              <a:ext cx="2422458" cy="369332"/>
            </a:xfrm>
            <a:prstGeom prst="rect">
              <a:avLst/>
            </a:prstGeom>
          </p:spPr>
          <p:txBody>
            <a:bodyPr wrap="none">
              <a:spAutoFit/>
            </a:bodyPr>
            <a:lstStyle/>
            <a:p>
              <a:r>
                <a:rPr lang="fa-IR" dirty="0">
                  <a:latin typeface="Tahoma" panose="020B0604030504040204" pitchFamily="34" charset="0"/>
                  <a:ea typeface="Tahoma" panose="020B0604030504040204" pitchFamily="34" charset="0"/>
                  <a:cs typeface="Tahoma" panose="020B0604030504040204" pitchFamily="34" charset="0"/>
                </a:rPr>
                <a:t>‌درمان </a:t>
              </a:r>
              <a:r>
                <a:rPr lang="fa-IR" dirty="0" smtClean="0">
                  <a:latin typeface="Tahoma" panose="020B0604030504040204" pitchFamily="34" charset="0"/>
                  <a:ea typeface="Tahoma" panose="020B0604030504040204" pitchFamily="34" charset="0"/>
                  <a:cs typeface="Tahoma" panose="020B0604030504040204" pitchFamily="34" charset="0"/>
                </a:rPr>
                <a:t>بیماریهای كرونری</a:t>
              </a:r>
              <a:endParaRPr lang="en-US" dirty="0"/>
            </a:p>
          </p:txBody>
        </p:sp>
      </p:grpSp>
      <p:grpSp>
        <p:nvGrpSpPr>
          <p:cNvPr id="3" name="Group 22"/>
          <p:cNvGrpSpPr/>
          <p:nvPr/>
        </p:nvGrpSpPr>
        <p:grpSpPr>
          <a:xfrm>
            <a:off x="4283968" y="3181618"/>
            <a:ext cx="2664296" cy="720080"/>
            <a:chOff x="4283968" y="3181618"/>
            <a:chExt cx="2664296" cy="720080"/>
          </a:xfrm>
        </p:grpSpPr>
        <p:sp>
          <p:nvSpPr>
            <p:cNvPr id="8" name="Rectangle 7"/>
            <p:cNvSpPr/>
            <p:nvPr/>
          </p:nvSpPr>
          <p:spPr>
            <a:xfrm>
              <a:off x="4283968" y="3181618"/>
              <a:ext cx="266429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505075" y="3361011"/>
              <a:ext cx="2222082" cy="369332"/>
            </a:xfrm>
            <a:prstGeom prst="rect">
              <a:avLst/>
            </a:prstGeom>
          </p:spPr>
          <p:txBody>
            <a:bodyPr wrap="none">
              <a:spAutoFit/>
            </a:bodyPr>
            <a:lstStyle/>
            <a:p>
              <a:r>
                <a:rPr lang="fa-IR" dirty="0">
                  <a:latin typeface="Tahoma" panose="020B0604030504040204" pitchFamily="34" charset="0"/>
                  <a:ea typeface="Tahoma" panose="020B0604030504040204" pitchFamily="34" charset="0"/>
                  <a:cs typeface="Tahoma" panose="020B0604030504040204" pitchFamily="34" charset="0"/>
                </a:rPr>
                <a:t>آموزش </a:t>
              </a:r>
              <a:r>
                <a:rPr lang="fa-IR" dirty="0" smtClean="0">
                  <a:latin typeface="Tahoma" panose="020B0604030504040204" pitchFamily="34" charset="0"/>
                  <a:ea typeface="Tahoma" panose="020B0604030504040204" pitchFamily="34" charset="0"/>
                  <a:cs typeface="Tahoma" panose="020B0604030504040204" pitchFamily="34" charset="0"/>
                </a:rPr>
                <a:t>عمومی </a:t>
              </a:r>
              <a:r>
                <a:rPr lang="fa-IR" dirty="0">
                  <a:latin typeface="Tahoma" panose="020B0604030504040204" pitchFamily="34" charset="0"/>
                  <a:ea typeface="Tahoma" panose="020B0604030504040204" pitchFamily="34" charset="0"/>
                  <a:cs typeface="Tahoma" panose="020B0604030504040204" pitchFamily="34" charset="0"/>
                </a:rPr>
                <a:t>مردم </a:t>
              </a:r>
              <a:endParaRPr lang="en-US" dirty="0"/>
            </a:p>
          </p:txBody>
        </p:sp>
      </p:grpSp>
      <p:grpSp>
        <p:nvGrpSpPr>
          <p:cNvPr id="4" name="Group 23"/>
          <p:cNvGrpSpPr/>
          <p:nvPr/>
        </p:nvGrpSpPr>
        <p:grpSpPr>
          <a:xfrm>
            <a:off x="2725127" y="4230216"/>
            <a:ext cx="2664296" cy="720080"/>
            <a:chOff x="2725127" y="4230216"/>
            <a:chExt cx="2664296" cy="720080"/>
          </a:xfrm>
        </p:grpSpPr>
        <p:sp>
          <p:nvSpPr>
            <p:cNvPr id="10" name="Rectangle 9"/>
            <p:cNvSpPr/>
            <p:nvPr/>
          </p:nvSpPr>
          <p:spPr>
            <a:xfrm>
              <a:off x="2725127" y="4230216"/>
              <a:ext cx="266429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946234" y="4405590"/>
              <a:ext cx="2222082" cy="369332"/>
            </a:xfrm>
            <a:prstGeom prst="rect">
              <a:avLst/>
            </a:prstGeom>
          </p:spPr>
          <p:txBody>
            <a:bodyPr wrap="none">
              <a:spAutoFit/>
            </a:bodyPr>
            <a:lstStyle/>
            <a:p>
              <a:r>
                <a:rPr lang="fa-IR" dirty="0">
                  <a:latin typeface="Tahoma" panose="020B0604030504040204" pitchFamily="34" charset="0"/>
                  <a:ea typeface="Tahoma" panose="020B0604030504040204" pitchFamily="34" charset="0"/>
                  <a:cs typeface="Tahoma" panose="020B0604030504040204" pitchFamily="34" charset="0"/>
                </a:rPr>
                <a:t>برنامه </a:t>
              </a:r>
              <a:r>
                <a:rPr lang="fa-IR" dirty="0" smtClean="0">
                  <a:latin typeface="Tahoma" panose="020B0604030504040204" pitchFamily="34" charset="0"/>
                  <a:ea typeface="Tahoma" panose="020B0604030504040204" pitchFamily="34" charset="0"/>
                  <a:cs typeface="Tahoma" panose="020B0604030504040204" pitchFamily="34" charset="0"/>
                </a:rPr>
                <a:t>های غربالگری </a:t>
              </a:r>
              <a:endParaRPr lang="en-US" dirty="0"/>
            </a:p>
          </p:txBody>
        </p:sp>
      </p:grpSp>
      <p:grpSp>
        <p:nvGrpSpPr>
          <p:cNvPr id="14" name="Group 24"/>
          <p:cNvGrpSpPr/>
          <p:nvPr/>
        </p:nvGrpSpPr>
        <p:grpSpPr>
          <a:xfrm>
            <a:off x="600891" y="5288298"/>
            <a:ext cx="3456384" cy="720080"/>
            <a:chOff x="755576" y="5445224"/>
            <a:chExt cx="3456384" cy="720080"/>
          </a:xfrm>
        </p:grpSpPr>
        <p:sp>
          <p:nvSpPr>
            <p:cNvPr id="12" name="Rectangle 11"/>
            <p:cNvSpPr/>
            <p:nvPr/>
          </p:nvSpPr>
          <p:spPr>
            <a:xfrm>
              <a:off x="755576" y="5445224"/>
              <a:ext cx="345638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910260" y="5620598"/>
              <a:ext cx="3147015" cy="369332"/>
            </a:xfrm>
            <a:prstGeom prst="rect">
              <a:avLst/>
            </a:prstGeom>
          </p:spPr>
          <p:txBody>
            <a:bodyPr wrap="none">
              <a:spAutoFit/>
            </a:bodyPr>
            <a:lstStyle/>
            <a:p>
              <a:r>
                <a:rPr lang="fa-IR" dirty="0">
                  <a:latin typeface="Tahoma" panose="020B0604030504040204" pitchFamily="34" charset="0"/>
                  <a:ea typeface="Tahoma" panose="020B0604030504040204" pitchFamily="34" charset="0"/>
                  <a:cs typeface="Tahoma" panose="020B0604030504040204" pitchFamily="34" charset="0"/>
                </a:rPr>
                <a:t>گسترش مراكز مراقبت استروك </a:t>
              </a:r>
              <a:endParaRPr lang="en-US" dirty="0"/>
            </a:p>
          </p:txBody>
        </p:sp>
      </p:grpSp>
    </p:spTree>
    <p:extLst>
      <p:ext uri="{BB962C8B-B14F-4D97-AF65-F5344CB8AC3E}">
        <p14:creationId xmlns:p14="http://schemas.microsoft.com/office/powerpoint/2010/main" xmlns="" val="21854094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p:nvPr/>
        </p:nvGrpSpPr>
        <p:grpSpPr>
          <a:xfrm>
            <a:off x="762000" y="476672"/>
            <a:ext cx="7848600" cy="5764454"/>
            <a:chOff x="762000" y="476672"/>
            <a:chExt cx="7848600" cy="5764454"/>
          </a:xfrm>
        </p:grpSpPr>
        <p:sp>
          <p:nvSpPr>
            <p:cNvPr id="4" name="Rounded Rectangle 3"/>
            <p:cNvSpPr/>
            <p:nvPr/>
          </p:nvSpPr>
          <p:spPr>
            <a:xfrm>
              <a:off x="762000" y="476672"/>
              <a:ext cx="7848600" cy="12241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828800" y="838200"/>
              <a:ext cx="5832649" cy="400110"/>
            </a:xfrm>
            <a:prstGeom prst="rect">
              <a:avLst/>
            </a:prstGeom>
          </p:spPr>
          <p:txBody>
            <a:bodyPr wrap="square">
              <a:spAutoFit/>
            </a:bodyPr>
            <a:lstStyle/>
            <a:p>
              <a:pPr algn="r" rtl="1"/>
              <a:r>
                <a:rPr lang="fa-IR" sz="2000" b="1" dirty="0" smtClean="0">
                  <a:latin typeface="Tahoma" panose="020B0604030504040204" pitchFamily="34" charset="0"/>
                  <a:ea typeface="Tahoma" panose="020B0604030504040204" pitchFamily="34" charset="0"/>
                  <a:cs typeface="Tahoma" panose="020B0604030504040204" pitchFamily="34" charset="0"/>
                </a:rPr>
                <a:t>عوارض احتمالی حاد بیماران دچار </a:t>
              </a:r>
              <a:r>
                <a:rPr lang="en-US" sz="2000" b="1" dirty="0" smtClean="0">
                  <a:latin typeface="Tahoma" panose="020B0604030504040204" pitchFamily="34" charset="0"/>
                  <a:ea typeface="Tahoma" panose="020B0604030504040204" pitchFamily="34" charset="0"/>
                  <a:cs typeface="Tahoma" panose="020B0604030504040204" pitchFamily="34" charset="0"/>
                </a:rPr>
                <a:t>   STROKE</a:t>
              </a:r>
              <a:endParaRPr lang="en-US" sz="2000" b="1" dirty="0">
                <a:latin typeface="Tahoma" panose="020B0604030504040204" pitchFamily="34" charset="0"/>
                <a:ea typeface="Tahoma" panose="020B0604030504040204" pitchFamily="34" charset="0"/>
                <a:cs typeface="Tahoma" panose="020B0604030504040204" pitchFamily="34" charset="0"/>
              </a:endParaRPr>
            </a:p>
          </p:txBody>
        </p:sp>
        <p:grpSp>
          <p:nvGrpSpPr>
            <p:cNvPr id="3" name="Group 23"/>
            <p:cNvGrpSpPr/>
            <p:nvPr/>
          </p:nvGrpSpPr>
          <p:grpSpPr>
            <a:xfrm>
              <a:off x="4982307" y="2174674"/>
              <a:ext cx="3544337" cy="576064"/>
              <a:chOff x="5124746" y="2169403"/>
              <a:chExt cx="3544337" cy="576064"/>
            </a:xfrm>
          </p:grpSpPr>
          <p:sp>
            <p:nvSpPr>
              <p:cNvPr id="6" name="Rounded Rectangle 5"/>
              <p:cNvSpPr/>
              <p:nvPr/>
            </p:nvSpPr>
            <p:spPr>
              <a:xfrm>
                <a:off x="5124746" y="2169403"/>
                <a:ext cx="3433978" cy="5760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400239" y="2280729"/>
                <a:ext cx="3268844" cy="369332"/>
              </a:xfrm>
              <a:prstGeom prst="rect">
                <a:avLst/>
              </a:prstGeom>
            </p:spPr>
            <p:txBody>
              <a:bodyPr wrap="none">
                <a:spAutoFit/>
              </a:bodyPr>
              <a:lstStyle/>
              <a:p>
                <a:r>
                  <a:rPr lang="fa-IR" dirty="0" smtClean="0">
                    <a:latin typeface="Tahoma" panose="020B0604030504040204" pitchFamily="34" charset="0"/>
                    <a:ea typeface="Tahoma" panose="020B0604030504040204" pitchFamily="34" charset="0"/>
                    <a:cs typeface="Tahoma" panose="020B0604030504040204" pitchFamily="34" charset="0"/>
                  </a:rPr>
                  <a:t>‌كما و</a:t>
                </a:r>
                <a:r>
                  <a:rPr lang="en-US" dirty="0" smtClean="0">
                    <a:latin typeface="Tahoma" panose="020B0604030504040204" pitchFamily="34" charset="0"/>
                    <a:ea typeface="Tahoma" panose="020B0604030504040204" pitchFamily="34" charset="0"/>
                    <a:cs typeface="Tahoma" panose="020B0604030504040204" pitchFamily="34" charset="0"/>
                  </a:rPr>
                  <a:t> </a:t>
                </a:r>
                <a:r>
                  <a:rPr lang="fa-IR" dirty="0" smtClean="0">
                    <a:latin typeface="Tahoma" panose="020B0604030504040204" pitchFamily="34" charset="0"/>
                    <a:ea typeface="Tahoma" panose="020B0604030504040204" pitchFamily="34" charset="0"/>
                    <a:cs typeface="Tahoma" panose="020B0604030504040204" pitchFamily="34" charset="0"/>
                  </a:rPr>
                  <a:t>ادم مغزی </a:t>
                </a:r>
                <a:r>
                  <a:rPr lang="fa-IR" dirty="0">
                    <a:latin typeface="Tahoma" panose="020B0604030504040204" pitchFamily="34" charset="0"/>
                    <a:ea typeface="Tahoma" panose="020B0604030504040204" pitchFamily="34" charset="0"/>
                    <a:cs typeface="Tahoma" panose="020B0604030504040204" pitchFamily="34" charset="0"/>
                  </a:rPr>
                  <a:t>به علت </a:t>
                </a:r>
                <a:r>
                  <a:rPr lang="fa-IR" dirty="0" smtClean="0">
                    <a:latin typeface="Tahoma" panose="020B0604030504040204" pitchFamily="34" charset="0"/>
                    <a:ea typeface="Tahoma" panose="020B0604030504040204" pitchFamily="34" charset="0"/>
                    <a:cs typeface="Tahoma" panose="020B0604030504040204" pitchFamily="34" charset="0"/>
                  </a:rPr>
                  <a:t>خونریزی</a:t>
                </a:r>
                <a:endParaRPr lang="en-US" dirty="0">
                  <a:latin typeface="Tahoma" panose="020B0604030504040204" pitchFamily="34" charset="0"/>
                  <a:ea typeface="Tahoma" panose="020B0604030504040204" pitchFamily="34" charset="0"/>
                  <a:cs typeface="Tahoma" panose="020B0604030504040204" pitchFamily="34" charset="0"/>
                </a:endParaRPr>
              </a:p>
            </p:txBody>
          </p:sp>
        </p:grpSp>
        <p:grpSp>
          <p:nvGrpSpPr>
            <p:cNvPr id="7" name="Group 24"/>
            <p:cNvGrpSpPr/>
            <p:nvPr/>
          </p:nvGrpSpPr>
          <p:grpSpPr>
            <a:xfrm>
              <a:off x="1062727" y="3680035"/>
              <a:ext cx="2778395" cy="493023"/>
              <a:chOff x="971598" y="3385626"/>
              <a:chExt cx="2778395" cy="493023"/>
            </a:xfrm>
          </p:grpSpPr>
          <p:sp>
            <p:nvSpPr>
              <p:cNvPr id="11" name="Rounded Rectangle 10"/>
              <p:cNvSpPr/>
              <p:nvPr/>
            </p:nvSpPr>
            <p:spPr>
              <a:xfrm>
                <a:off x="971598" y="3385626"/>
                <a:ext cx="2778395" cy="49302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040562" y="3450613"/>
                <a:ext cx="2640466" cy="369332"/>
              </a:xfrm>
              <a:prstGeom prst="rect">
                <a:avLst/>
              </a:prstGeom>
            </p:spPr>
            <p:txBody>
              <a:bodyPr wrap="none">
                <a:spAutoFit/>
              </a:bodyPr>
              <a:lstStyle/>
              <a:p>
                <a:r>
                  <a:rPr lang="fa-IR" dirty="0" smtClean="0">
                    <a:latin typeface="Tahoma" panose="020B0604030504040204" pitchFamily="34" charset="0"/>
                    <a:ea typeface="Tahoma" panose="020B0604030504040204" pitchFamily="34" charset="0"/>
                    <a:cs typeface="Tahoma" panose="020B0604030504040204" pitchFamily="34" charset="0"/>
                  </a:rPr>
                  <a:t>افزایش</a:t>
                </a:r>
                <a:r>
                  <a:rPr lang="en-US" dirty="0" smtClean="0">
                    <a:latin typeface="Tahoma" panose="020B0604030504040204" pitchFamily="34" charset="0"/>
                    <a:ea typeface="Tahoma" panose="020B0604030504040204" pitchFamily="34" charset="0"/>
                    <a:cs typeface="Tahoma" panose="020B0604030504040204" pitchFamily="34" charset="0"/>
                  </a:rPr>
                  <a:t> </a:t>
                </a:r>
                <a:r>
                  <a:rPr lang="fa-IR" dirty="0" smtClean="0">
                    <a:latin typeface="Tahoma" panose="020B0604030504040204" pitchFamily="34" charset="0"/>
                    <a:ea typeface="Tahoma" panose="020B0604030504040204" pitchFamily="34" charset="0"/>
                    <a:cs typeface="Tahoma" panose="020B0604030504040204" pitchFamily="34" charset="0"/>
                  </a:rPr>
                  <a:t>فشار</a:t>
                </a:r>
                <a:r>
                  <a:rPr lang="en-US" dirty="0" smtClean="0">
                    <a:latin typeface="Tahoma" panose="020B0604030504040204" pitchFamily="34" charset="0"/>
                    <a:ea typeface="Tahoma" panose="020B0604030504040204" pitchFamily="34" charset="0"/>
                    <a:cs typeface="Tahoma" panose="020B0604030504040204" pitchFamily="34" charset="0"/>
                  </a:rPr>
                  <a:t> </a:t>
                </a:r>
                <a:r>
                  <a:rPr lang="fa-IR" dirty="0" smtClean="0">
                    <a:latin typeface="Tahoma" panose="020B0604030504040204" pitchFamily="34" charset="0"/>
                    <a:ea typeface="Tahoma" panose="020B0604030504040204" pitchFamily="34" charset="0"/>
                    <a:cs typeface="Tahoma" panose="020B0604030504040204" pitchFamily="34" charset="0"/>
                  </a:rPr>
                  <a:t>داخل مغزی </a:t>
                </a:r>
                <a:endParaRPr lang="en-US"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 name="Group 14"/>
            <p:cNvGrpSpPr/>
            <p:nvPr/>
          </p:nvGrpSpPr>
          <p:grpSpPr>
            <a:xfrm>
              <a:off x="1341627" y="2689920"/>
              <a:ext cx="2566003" cy="635184"/>
              <a:chOff x="4238244" y="3225864"/>
              <a:chExt cx="2566003" cy="635184"/>
            </a:xfrm>
          </p:grpSpPr>
          <p:sp>
            <p:nvSpPr>
              <p:cNvPr id="13" name="Rounded Rectangle 12"/>
              <p:cNvSpPr/>
              <p:nvPr/>
            </p:nvSpPr>
            <p:spPr>
              <a:xfrm>
                <a:off x="4238244" y="3225864"/>
                <a:ext cx="2566003" cy="635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277154" y="3358790"/>
                <a:ext cx="2488182" cy="369332"/>
              </a:xfrm>
              <a:prstGeom prst="rect">
                <a:avLst/>
              </a:prstGeom>
            </p:spPr>
            <p:txBody>
              <a:bodyPr wrap="none">
                <a:spAutoFit/>
              </a:bodyPr>
              <a:lstStyle/>
              <a:p>
                <a:r>
                  <a:rPr lang="fa-IR" dirty="0" smtClean="0">
                    <a:latin typeface="Tahoma" panose="020B0604030504040204" pitchFamily="34" charset="0"/>
                    <a:ea typeface="Tahoma" panose="020B0604030504040204" pitchFamily="34" charset="0"/>
                    <a:cs typeface="Tahoma" panose="020B0604030504040204" pitchFamily="34" charset="0"/>
                  </a:rPr>
                  <a:t>ایسكمی و</a:t>
                </a:r>
                <a:r>
                  <a:rPr lang="en-US" dirty="0" smtClean="0">
                    <a:latin typeface="Tahoma" panose="020B0604030504040204" pitchFamily="34" charset="0"/>
                    <a:ea typeface="Tahoma" panose="020B0604030504040204" pitchFamily="34" charset="0"/>
                    <a:cs typeface="Tahoma" panose="020B0604030504040204" pitchFamily="34" charset="0"/>
                  </a:rPr>
                  <a:t> </a:t>
                </a:r>
                <a:r>
                  <a:rPr lang="fa-IR" dirty="0" smtClean="0">
                    <a:latin typeface="Tahoma" panose="020B0604030504040204" pitchFamily="34" charset="0"/>
                    <a:ea typeface="Tahoma" panose="020B0604030504040204" pitchFamily="34" charset="0"/>
                    <a:cs typeface="Tahoma" panose="020B0604030504040204" pitchFamily="34" charset="0"/>
                  </a:rPr>
                  <a:t>مرگ سلولی</a:t>
                </a:r>
                <a:endParaRPr lang="en-US"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2" name="Group 17"/>
            <p:cNvGrpSpPr/>
            <p:nvPr/>
          </p:nvGrpSpPr>
          <p:grpSpPr>
            <a:xfrm>
              <a:off x="5049149" y="3046364"/>
              <a:ext cx="2134865" cy="648072"/>
              <a:chOff x="4716016" y="4221088"/>
              <a:chExt cx="2134865" cy="648072"/>
            </a:xfrm>
          </p:grpSpPr>
          <p:sp>
            <p:nvSpPr>
              <p:cNvPr id="16" name="Rounded Rectangle 15"/>
              <p:cNvSpPr/>
              <p:nvPr/>
            </p:nvSpPr>
            <p:spPr>
              <a:xfrm>
                <a:off x="4716016" y="4221088"/>
                <a:ext cx="2134865"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4836714" y="4360458"/>
                <a:ext cx="1893467" cy="369332"/>
              </a:xfrm>
              <a:prstGeom prst="rect">
                <a:avLst/>
              </a:prstGeom>
            </p:spPr>
            <p:txBody>
              <a:bodyPr wrap="none">
                <a:spAutoFit/>
              </a:bodyPr>
              <a:lstStyle/>
              <a:p>
                <a:pPr>
                  <a:buClr>
                    <a:srgbClr val="FFFF00"/>
                  </a:buClr>
                </a:pPr>
                <a:r>
                  <a:rPr lang="fa-IR" dirty="0" smtClean="0">
                    <a:latin typeface="Tahoma" panose="020B0604030504040204" pitchFamily="34" charset="0"/>
                    <a:ea typeface="Tahoma" panose="020B0604030504040204" pitchFamily="34" charset="0"/>
                    <a:cs typeface="Tahoma" panose="020B0604030504040204" pitchFamily="34" charset="0"/>
                  </a:rPr>
                  <a:t>افزایش </a:t>
                </a:r>
                <a:r>
                  <a:rPr lang="fa-IR" dirty="0">
                    <a:latin typeface="Tahoma" panose="020B0604030504040204" pitchFamily="34" charset="0"/>
                    <a:ea typeface="Tahoma" panose="020B0604030504040204" pitchFamily="34" charset="0"/>
                    <a:cs typeface="Tahoma" panose="020B0604030504040204" pitchFamily="34" charset="0"/>
                  </a:rPr>
                  <a:t>فشارخون </a:t>
                </a:r>
              </a:p>
            </p:txBody>
          </p:sp>
        </p:grpSp>
        <p:grpSp>
          <p:nvGrpSpPr>
            <p:cNvPr id="15" name="Group 20"/>
            <p:cNvGrpSpPr/>
            <p:nvPr/>
          </p:nvGrpSpPr>
          <p:grpSpPr>
            <a:xfrm>
              <a:off x="1631039" y="4582593"/>
              <a:ext cx="1623220" cy="657364"/>
              <a:chOff x="2012676" y="4797152"/>
              <a:chExt cx="1623220" cy="657364"/>
            </a:xfrm>
          </p:grpSpPr>
          <p:sp>
            <p:nvSpPr>
              <p:cNvPr id="20" name="Rounded Rectangle 19"/>
              <p:cNvSpPr/>
              <p:nvPr/>
            </p:nvSpPr>
            <p:spPr>
              <a:xfrm>
                <a:off x="2012676" y="4797152"/>
                <a:ext cx="1623220" cy="6573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208027" y="4941168"/>
                <a:ext cx="1232517" cy="369332"/>
              </a:xfrm>
              <a:prstGeom prst="rect">
                <a:avLst/>
              </a:prstGeom>
            </p:spPr>
            <p:txBody>
              <a:bodyPr wrap="none">
                <a:spAutoFit/>
              </a:bodyPr>
              <a:lstStyle/>
              <a:p>
                <a:pPr>
                  <a:buClr>
                    <a:srgbClr val="FFFF00"/>
                  </a:buClr>
                </a:pPr>
                <a:r>
                  <a:rPr lang="en-US" dirty="0" smtClean="0"/>
                  <a:t>DVT  </a:t>
                </a:r>
                <a:r>
                  <a:rPr lang="fa-IR" dirty="0" smtClean="0"/>
                  <a:t> و</a:t>
                </a:r>
                <a:r>
                  <a:rPr lang="en-US" dirty="0" smtClean="0"/>
                  <a:t>PTE </a:t>
                </a:r>
                <a:endParaRPr lang="fa-IR" dirty="0"/>
              </a:p>
            </p:txBody>
          </p:sp>
        </p:grpSp>
        <p:grpSp>
          <p:nvGrpSpPr>
            <p:cNvPr id="18" name="Group 25"/>
            <p:cNvGrpSpPr/>
            <p:nvPr/>
          </p:nvGrpSpPr>
          <p:grpSpPr>
            <a:xfrm>
              <a:off x="2743200" y="5317795"/>
              <a:ext cx="5742161" cy="923331"/>
              <a:chOff x="2718271" y="5299153"/>
              <a:chExt cx="5742161" cy="923331"/>
            </a:xfrm>
          </p:grpSpPr>
          <p:sp>
            <p:nvSpPr>
              <p:cNvPr id="23" name="Rounded Rectangle 22"/>
              <p:cNvSpPr/>
              <p:nvPr/>
            </p:nvSpPr>
            <p:spPr>
              <a:xfrm>
                <a:off x="2718271" y="5299153"/>
                <a:ext cx="5742161" cy="8292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961540" y="5299154"/>
                <a:ext cx="5467404" cy="923330"/>
              </a:xfrm>
              <a:prstGeom prst="rect">
                <a:avLst/>
              </a:prstGeom>
            </p:spPr>
            <p:txBody>
              <a:bodyPr wrap="square">
                <a:spAutoFit/>
              </a:bodyPr>
              <a:lstStyle/>
              <a:p>
                <a:pPr>
                  <a:buClr>
                    <a:srgbClr val="FFFF00"/>
                  </a:buClr>
                </a:pPr>
                <a:r>
                  <a:rPr lang="fa-IR" dirty="0" smtClean="0">
                    <a:latin typeface="Tahoma" panose="020B0604030504040204" pitchFamily="34" charset="0"/>
                    <a:ea typeface="Tahoma" panose="020B0604030504040204" pitchFamily="34" charset="0"/>
                    <a:cs typeface="Tahoma" panose="020B0604030504040204" pitchFamily="34" charset="0"/>
                  </a:rPr>
                  <a:t>نقایص عصبی </a:t>
                </a:r>
                <a:r>
                  <a:rPr lang="fa-IR" dirty="0">
                    <a:latin typeface="Tahoma" panose="020B0604030504040204" pitchFamily="34" charset="0"/>
                    <a:ea typeface="Tahoma" panose="020B0604030504040204" pitchFamily="34" charset="0"/>
                    <a:cs typeface="Tahoma" panose="020B0604030504040204" pitchFamily="34" charset="0"/>
                  </a:rPr>
                  <a:t>شامل </a:t>
                </a:r>
                <a:r>
                  <a:rPr lang="fa-IR" dirty="0" smtClean="0">
                    <a:latin typeface="Tahoma" panose="020B0604030504040204" pitchFamily="34" charset="0"/>
                    <a:ea typeface="Tahoma" panose="020B0604030504040204" pitchFamily="34" charset="0"/>
                    <a:cs typeface="Tahoma" panose="020B0604030504040204" pitchFamily="34" charset="0"/>
                  </a:rPr>
                  <a:t>دیسفاژی </a:t>
                </a:r>
                <a:r>
                  <a:rPr lang="fa-IR" dirty="0">
                    <a:latin typeface="Tahoma" panose="020B0604030504040204" pitchFamily="34" charset="0"/>
                    <a:ea typeface="Tahoma" panose="020B0604030504040204" pitchFamily="34" charset="0"/>
                    <a:cs typeface="Tahoma" panose="020B0604030504040204" pitchFamily="34" charset="0"/>
                  </a:rPr>
                  <a:t>،</a:t>
                </a:r>
                <a:r>
                  <a:rPr lang="fa-IR" dirty="0" smtClean="0">
                    <a:latin typeface="Tahoma" panose="020B0604030504040204" pitchFamily="34" charset="0"/>
                    <a:ea typeface="Tahoma" panose="020B0604030504040204" pitchFamily="34" charset="0"/>
                    <a:cs typeface="Tahoma" panose="020B0604030504040204" pitchFamily="34" charset="0"/>
                  </a:rPr>
                  <a:t>‌آفازی </a:t>
                </a:r>
                <a:r>
                  <a:rPr lang="fa-IR" dirty="0">
                    <a:latin typeface="Tahoma" panose="020B0604030504040204" pitchFamily="34" charset="0"/>
                    <a:ea typeface="Tahoma" panose="020B0604030504040204" pitchFamily="34" charset="0"/>
                    <a:cs typeface="Tahoma" panose="020B0604030504040204" pitchFamily="34" charset="0"/>
                  </a:rPr>
                  <a:t>،</a:t>
                </a:r>
                <a:r>
                  <a:rPr lang="fa-IR" dirty="0" smtClean="0">
                    <a:latin typeface="Tahoma" panose="020B0604030504040204" pitchFamily="34" charset="0"/>
                    <a:ea typeface="Tahoma" panose="020B0604030504040204" pitchFamily="34" charset="0"/>
                    <a:cs typeface="Tahoma" panose="020B0604030504040204" pitchFamily="34" charset="0"/>
                  </a:rPr>
                  <a:t>‌همی پارزی </a:t>
                </a:r>
                <a:r>
                  <a:rPr lang="fa-IR" dirty="0">
                    <a:latin typeface="Tahoma" panose="020B0604030504040204" pitchFamily="34" charset="0"/>
                    <a:ea typeface="Tahoma" panose="020B0604030504040204" pitchFamily="34" charset="0"/>
                    <a:cs typeface="Tahoma" panose="020B0604030504040204" pitchFamily="34" charset="0"/>
                  </a:rPr>
                  <a:t>،</a:t>
                </a:r>
                <a:r>
                  <a:rPr lang="fa-IR" dirty="0" smtClean="0">
                    <a:latin typeface="Tahoma" panose="020B0604030504040204" pitchFamily="34" charset="0"/>
                    <a:ea typeface="Tahoma" panose="020B0604030504040204" pitchFamily="34" charset="0"/>
                    <a:cs typeface="Tahoma" panose="020B0604030504040204" pitchFamily="34" charset="0"/>
                  </a:rPr>
                  <a:t>‌همی پلژی </a:t>
                </a:r>
                <a:r>
                  <a:rPr lang="fa-IR" dirty="0">
                    <a:latin typeface="Tahoma" panose="020B0604030504040204" pitchFamily="34" charset="0"/>
                    <a:ea typeface="Tahoma" panose="020B0604030504040204" pitchFamily="34" charset="0"/>
                    <a:cs typeface="Tahoma" panose="020B0604030504040204" pitchFamily="34" charset="0"/>
                  </a:rPr>
                  <a:t>،</a:t>
                </a:r>
                <a:r>
                  <a:rPr lang="fa-IR" dirty="0" smtClean="0">
                    <a:latin typeface="Tahoma" panose="020B0604030504040204" pitchFamily="34" charset="0"/>
                    <a:ea typeface="Tahoma" panose="020B0604030504040204" pitchFamily="34" charset="0"/>
                    <a:cs typeface="Tahoma" panose="020B0604030504040204" pitchFamily="34" charset="0"/>
                  </a:rPr>
                  <a:t>‌بی اختیاری دفعی </a:t>
                </a:r>
                <a:r>
                  <a:rPr lang="fa-IR" dirty="0">
                    <a:latin typeface="Tahoma" panose="020B0604030504040204" pitchFamily="34" charset="0"/>
                    <a:ea typeface="Tahoma" panose="020B0604030504040204" pitchFamily="34" charset="0"/>
                    <a:cs typeface="Tahoma" panose="020B0604030504040204" pitchFamily="34" charset="0"/>
                  </a:rPr>
                  <a:t>و....</a:t>
                </a:r>
              </a:p>
              <a:p>
                <a:pPr>
                  <a:buClr>
                    <a:srgbClr val="FFFF00"/>
                  </a:buClr>
                </a:pPr>
                <a:endParaRPr lang="fa-IR" dirty="0">
                  <a:latin typeface="Tahoma" panose="020B0604030504040204" pitchFamily="34" charset="0"/>
                  <a:ea typeface="Tahoma" panose="020B0604030504040204" pitchFamily="34" charset="0"/>
                  <a:cs typeface="Tahoma" panose="020B0604030504040204" pitchFamily="34" charset="0"/>
                </a:endParaRPr>
              </a:p>
            </p:txBody>
          </p:sp>
        </p:grpSp>
        <p:cxnSp>
          <p:nvCxnSpPr>
            <p:cNvPr id="28" name="Straight Connector 27"/>
            <p:cNvCxnSpPr/>
            <p:nvPr/>
          </p:nvCxnSpPr>
          <p:spPr>
            <a:xfrm>
              <a:off x="4427984" y="1700808"/>
              <a:ext cx="0" cy="3210467"/>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endCxn id="6" idx="1"/>
            </p:cNvCxnSpPr>
            <p:nvPr/>
          </p:nvCxnSpPr>
          <p:spPr>
            <a:xfrm>
              <a:off x="4427984" y="2462706"/>
              <a:ext cx="554323"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427984" y="3370400"/>
              <a:ext cx="621165"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3254260" y="4911275"/>
              <a:ext cx="1173724"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3841122" y="3926546"/>
              <a:ext cx="586862"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flipV="1">
              <a:off x="3907630" y="2990254"/>
              <a:ext cx="520354" cy="1725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4427984" y="4911275"/>
              <a:ext cx="129218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5720171" y="4894688"/>
              <a:ext cx="0" cy="40652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24292" y="260648"/>
            <a:ext cx="5495415" cy="646331"/>
          </a:xfrm>
          <a:prstGeom prst="rect">
            <a:avLst/>
          </a:prstGeom>
        </p:spPr>
        <p:txBody>
          <a:bodyPr wrap="none">
            <a:spAutoFit/>
          </a:bodyPr>
          <a:lstStyle/>
          <a:p>
            <a:r>
              <a:rPr lang="fa-IR" sz="3600" dirty="0" smtClean="0">
                <a:solidFill>
                  <a:srgbClr val="00B0F0"/>
                </a:solidFill>
                <a:latin typeface="Tahoma" panose="020B0604030504040204" pitchFamily="34" charset="0"/>
                <a:ea typeface="Tahoma" panose="020B0604030504040204" pitchFamily="34" charset="0"/>
                <a:cs typeface="Tahoma" panose="020B0604030504040204" pitchFamily="34" charset="0"/>
              </a:rPr>
              <a:t>مسئولیتهای پرستار استروك</a:t>
            </a:r>
            <a:endParaRPr lang="en-US" sz="3600" dirty="0">
              <a:solidFill>
                <a:srgbClr val="00B0F0"/>
              </a:solidFill>
              <a:latin typeface="Tahoma" panose="020B0604030504040204" pitchFamily="34" charset="0"/>
              <a:ea typeface="Tahoma" panose="020B0604030504040204" pitchFamily="34" charset="0"/>
              <a:cs typeface="Tahoma" panose="020B0604030504040204" pitchFamily="34" charset="0"/>
            </a:endParaRPr>
          </a:p>
        </p:txBody>
      </p:sp>
      <p:sp>
        <p:nvSpPr>
          <p:cNvPr id="5" name="Rectangle 4"/>
          <p:cNvSpPr/>
          <p:nvPr/>
        </p:nvSpPr>
        <p:spPr>
          <a:xfrm>
            <a:off x="179512" y="1225689"/>
            <a:ext cx="7776864" cy="5632311"/>
          </a:xfrm>
          <a:prstGeom prst="rect">
            <a:avLst/>
          </a:prstGeom>
        </p:spPr>
        <p:txBody>
          <a:bodyPr wrap="square">
            <a:spAutoFit/>
          </a:bodyPr>
          <a:lstStyle/>
          <a:p>
            <a:pPr marL="342900" indent="-342900" algn="r" rtl="1">
              <a:buClr>
                <a:schemeClr val="tx1"/>
              </a:buClr>
              <a:buFont typeface="Wingdings" pitchFamily="2" charset="2"/>
              <a:buChar char="v"/>
            </a:pPr>
            <a:r>
              <a:rPr lang="fa-IR" sz="2000" dirty="0">
                <a:latin typeface="Tahoma" panose="020B0604030504040204" pitchFamily="34" charset="0"/>
                <a:ea typeface="Tahoma" panose="020B0604030504040204" pitchFamily="34" charset="0"/>
                <a:cs typeface="Tahoma" panose="020B0604030504040204" pitchFamily="34" charset="0"/>
              </a:rPr>
              <a:t>آماده </a:t>
            </a:r>
            <a:r>
              <a:rPr lang="fa-IR" sz="2000" dirty="0" smtClean="0">
                <a:latin typeface="Tahoma" panose="020B0604030504040204" pitchFamily="34" charset="0"/>
                <a:ea typeface="Tahoma" panose="020B0604030504040204" pitchFamily="34" charset="0"/>
                <a:cs typeface="Tahoma" panose="020B0604030504040204" pitchFamily="34" charset="0"/>
              </a:rPr>
              <a:t>سازی </a:t>
            </a:r>
            <a:r>
              <a:rPr lang="fa-IR" sz="2000" dirty="0">
                <a:latin typeface="Tahoma" panose="020B0604030504040204" pitchFamily="34" charset="0"/>
                <a:ea typeface="Tahoma" panose="020B0604030504040204" pitchFamily="34" charset="0"/>
                <a:cs typeface="Tahoma" panose="020B0604030504040204" pitchFamily="34" charset="0"/>
              </a:rPr>
              <a:t>محلول </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en-US" sz="2000" dirty="0" err="1" smtClean="0">
                <a:latin typeface="Tahoma" panose="020B0604030504040204" pitchFamily="34" charset="0"/>
                <a:ea typeface="Tahoma" panose="020B0604030504040204" pitchFamily="34" charset="0"/>
                <a:cs typeface="Tahoma" panose="020B0604030504040204" pitchFamily="34" charset="0"/>
              </a:rPr>
              <a:t>rtpA</a:t>
            </a:r>
            <a:r>
              <a:rPr lang="fa-IR" sz="2000" dirty="0" smtClean="0">
                <a:latin typeface="Tahoma" panose="020B0604030504040204" pitchFamily="34" charset="0"/>
                <a:ea typeface="Tahoma" panose="020B0604030504040204" pitchFamily="34" charset="0"/>
                <a:cs typeface="Tahoma" panose="020B0604030504040204" pitchFamily="34" charset="0"/>
              </a:rPr>
              <a:t>طبق </a:t>
            </a:r>
            <a:r>
              <a:rPr lang="fa-IR" sz="2000" dirty="0">
                <a:latin typeface="Tahoma" panose="020B0604030504040204" pitchFamily="34" charset="0"/>
                <a:ea typeface="Tahoma" panose="020B0604030504040204" pitchFamily="34" charset="0"/>
                <a:cs typeface="Tahoma" panose="020B0604030504040204" pitchFamily="34" charset="0"/>
              </a:rPr>
              <a:t>پروتكل </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endParaRPr lang="fa-IR" sz="2000" dirty="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r>
              <a:rPr lang="fa-IR" sz="2000" dirty="0" smtClean="0">
                <a:latin typeface="Tahoma" panose="020B0604030504040204" pitchFamily="34" charset="0"/>
                <a:ea typeface="Tahoma" panose="020B0604030504040204" pitchFamily="34" charset="0"/>
                <a:cs typeface="Tahoma" panose="020B0604030504040204" pitchFamily="34" charset="0"/>
              </a:rPr>
              <a:t>تجویز10%دارو </a:t>
            </a:r>
            <a:r>
              <a:rPr lang="fa-IR" sz="2000" dirty="0">
                <a:latin typeface="Tahoma" panose="020B0604030504040204" pitchFamily="34" charset="0"/>
                <a:ea typeface="Tahoma" panose="020B0604030504040204" pitchFamily="34" charset="0"/>
                <a:cs typeface="Tahoma" panose="020B0604030504040204" pitchFamily="34" charset="0"/>
              </a:rPr>
              <a:t>بصورت بلوس </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endParaRPr lang="fa-IR"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r>
              <a:rPr lang="fa-IR" sz="2000" dirty="0" smtClean="0">
                <a:latin typeface="Tahoma" panose="020B0604030504040204" pitchFamily="34" charset="0"/>
                <a:ea typeface="Tahoma" panose="020B0604030504040204" pitchFamily="34" charset="0"/>
                <a:cs typeface="Tahoma" panose="020B0604030504040204" pitchFamily="34" charset="0"/>
              </a:rPr>
              <a:t>آماده سازی محلول انفوزیون</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endParaRPr lang="fa-IR"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r>
              <a:rPr lang="fa-IR" sz="2000" dirty="0" smtClean="0">
                <a:latin typeface="Tahoma" panose="020B0604030504040204" pitchFamily="34" charset="0"/>
                <a:ea typeface="Tahoma" panose="020B0604030504040204" pitchFamily="34" charset="0"/>
                <a:cs typeface="Tahoma" panose="020B0604030504040204" pitchFamily="34" charset="0"/>
              </a:rPr>
              <a:t>تجویزمحلول </a:t>
            </a:r>
            <a:r>
              <a:rPr lang="fa-IR" sz="2000" dirty="0">
                <a:latin typeface="Tahoma" panose="020B0604030504040204" pitchFamily="34" charset="0"/>
                <a:ea typeface="Tahoma" panose="020B0604030504040204" pitchFamily="34" charset="0"/>
                <a:cs typeface="Tahoma" panose="020B0604030504040204" pitchFamily="34" charset="0"/>
              </a:rPr>
              <a:t>براساس </a:t>
            </a:r>
            <a:r>
              <a:rPr lang="fa-IR" sz="2000" dirty="0" smtClean="0">
                <a:latin typeface="Tahoma" panose="020B0604030504040204" pitchFamily="34" charset="0"/>
                <a:ea typeface="Tahoma" panose="020B0604030504040204" pitchFamily="34" charset="0"/>
                <a:cs typeface="Tahoma" panose="020B0604030504040204" pitchFamily="34" charset="0"/>
              </a:rPr>
              <a:t>دستور محاسبه </a:t>
            </a:r>
            <a:r>
              <a:rPr lang="fa-IR" sz="2000" dirty="0">
                <a:latin typeface="Tahoma" panose="020B0604030504040204" pitchFamily="34" charset="0"/>
                <a:ea typeface="Tahoma" panose="020B0604030504040204" pitchFamily="34" charset="0"/>
                <a:cs typeface="Tahoma" panose="020B0604030504040204" pitchFamily="34" charset="0"/>
              </a:rPr>
              <a:t>شده </a:t>
            </a:r>
            <a:r>
              <a:rPr lang="fa-IR" sz="2000" dirty="0" smtClean="0">
                <a:latin typeface="Tahoma" panose="020B0604030504040204" pitchFamily="34" charset="0"/>
                <a:ea typeface="Tahoma" panose="020B0604030504040204" pitchFamily="34" charset="0"/>
                <a:cs typeface="Tahoma" panose="020B0604030504040204" pitchFamily="34" charset="0"/>
              </a:rPr>
              <a:t>و</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fa-IR" sz="2000" dirty="0" smtClean="0">
                <a:latin typeface="Tahoma" panose="020B0604030504040204" pitchFamily="34" charset="0"/>
                <a:ea typeface="Tahoma" panose="020B0604030504040204" pitchFamily="34" charset="0"/>
                <a:cs typeface="Tahoma" panose="020B0604030504040204" pitchFamily="34" charset="0"/>
              </a:rPr>
              <a:t>مانیتور</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fa-IR" sz="2000" dirty="0" smtClean="0">
                <a:latin typeface="Tahoma" panose="020B0604030504040204" pitchFamily="34" charset="0"/>
                <a:ea typeface="Tahoma" panose="020B0604030504040204" pitchFamily="34" charset="0"/>
                <a:cs typeface="Tahoma" panose="020B0604030504040204" pitchFamily="34" charset="0"/>
              </a:rPr>
              <a:t>بیمار </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endParaRPr lang="fa-IR"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r>
              <a:rPr lang="fa-IR" sz="2000" dirty="0" smtClean="0">
                <a:latin typeface="Tahoma" panose="020B0604030504040204" pitchFamily="34" charset="0"/>
                <a:ea typeface="Tahoma" panose="020B0604030504040204" pitchFamily="34" charset="0"/>
                <a:cs typeface="Tahoma" panose="020B0604030504040204" pitchFamily="34" charset="0"/>
              </a:rPr>
              <a:t>اطلاع فوری میزان </a:t>
            </a:r>
            <a:r>
              <a:rPr lang="en-US" sz="2000" dirty="0" smtClean="0">
                <a:latin typeface="Tahoma" panose="020B0604030504040204" pitchFamily="34" charset="0"/>
                <a:ea typeface="Tahoma" panose="020B0604030504040204" pitchFamily="34" charset="0"/>
                <a:cs typeface="Tahoma" panose="020B0604030504040204" pitchFamily="34" charset="0"/>
              </a:rPr>
              <a:t>BP&gt;175/100</a:t>
            </a:r>
            <a:r>
              <a:rPr lang="fa-IR" sz="2000" dirty="0" smtClean="0">
                <a:latin typeface="Tahoma" panose="020B0604030504040204" pitchFamily="34" charset="0"/>
                <a:ea typeface="Tahoma" panose="020B0604030504040204" pitchFamily="34" charset="0"/>
                <a:cs typeface="Tahoma" panose="020B0604030504040204" pitchFamily="34" charset="0"/>
              </a:rPr>
              <a:t> به </a:t>
            </a:r>
            <a:r>
              <a:rPr lang="fa-IR" sz="2000" dirty="0">
                <a:latin typeface="Tahoma" panose="020B0604030504040204" pitchFamily="34" charset="0"/>
                <a:ea typeface="Tahoma" panose="020B0604030504040204" pitchFamily="34" charset="0"/>
                <a:cs typeface="Tahoma" panose="020B0604030504040204" pitchFamily="34" charset="0"/>
              </a:rPr>
              <a:t>پزشك </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endParaRPr lang="fa-IR" sz="2000" dirty="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r>
              <a:rPr lang="fa-IR" sz="2000" dirty="0">
                <a:latin typeface="Tahoma" panose="020B0604030504040204" pitchFamily="34" charset="0"/>
                <a:ea typeface="Tahoma" panose="020B0604030504040204" pitchFamily="34" charset="0"/>
                <a:cs typeface="Tahoma" panose="020B0604030504040204" pitchFamily="34" charset="0"/>
              </a:rPr>
              <a:t>عدم </a:t>
            </a:r>
            <a:r>
              <a:rPr lang="fa-IR" sz="2000" dirty="0" smtClean="0">
                <a:latin typeface="Tahoma" panose="020B0604030504040204" pitchFamily="34" charset="0"/>
                <a:ea typeface="Tahoma" panose="020B0604030504040204" pitchFamily="34" charset="0"/>
                <a:cs typeface="Tahoma" panose="020B0604030504040204" pitchFamily="34" charset="0"/>
              </a:rPr>
              <a:t>تعبیه فولی یا </a:t>
            </a:r>
            <a:r>
              <a:rPr lang="en-US" sz="2000" dirty="0" smtClean="0">
                <a:latin typeface="Tahoma" panose="020B0604030504040204" pitchFamily="34" charset="0"/>
                <a:ea typeface="Tahoma" panose="020B0604030504040204" pitchFamily="34" charset="0"/>
                <a:cs typeface="Tahoma" panose="020B0604030504040204" pitchFamily="34" charset="0"/>
              </a:rPr>
              <a:t>NGT</a:t>
            </a:r>
            <a:r>
              <a:rPr lang="fa-IR" sz="2000" dirty="0" smtClean="0">
                <a:latin typeface="Tahoma" panose="020B0604030504040204" pitchFamily="34" charset="0"/>
                <a:ea typeface="Tahoma" panose="020B0604030504040204" pitchFamily="34" charset="0"/>
                <a:cs typeface="Tahoma" panose="020B0604030504040204" pitchFamily="34" charset="0"/>
              </a:rPr>
              <a:t> تازمان دستور</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pPr>
            <a:endParaRPr lang="fa-IR"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r>
              <a:rPr lang="fa-IR" sz="2000" dirty="0" smtClean="0">
                <a:latin typeface="Tahoma" panose="020B0604030504040204" pitchFamily="34" charset="0"/>
                <a:ea typeface="Tahoma" panose="020B0604030504040204" pitchFamily="34" charset="0"/>
                <a:cs typeface="Tahoma" panose="020B0604030504040204" pitchFamily="34" charset="0"/>
              </a:rPr>
              <a:t>انجام ارزیابی نورولوژیك بیمار</a:t>
            </a:r>
            <a:r>
              <a:rPr lang="en-US" sz="2000" dirty="0" smtClean="0">
                <a:latin typeface="Tahoma" panose="020B0604030504040204" pitchFamily="34" charset="0"/>
                <a:ea typeface="Tahoma" panose="020B0604030504040204" pitchFamily="34" charset="0"/>
                <a:cs typeface="Tahoma" panose="020B0604030504040204" pitchFamily="34" charset="0"/>
              </a:rPr>
              <a:t> </a:t>
            </a:r>
            <a:r>
              <a:rPr lang="fa-IR" sz="2000" dirty="0" smtClean="0">
                <a:latin typeface="Tahoma" panose="020B0604030504040204" pitchFamily="34" charset="0"/>
                <a:ea typeface="Tahoma" panose="020B0604030504040204" pitchFamily="34" charset="0"/>
                <a:cs typeface="Tahoma" panose="020B0604030504040204" pitchFamily="34" charset="0"/>
              </a:rPr>
              <a:t>بصورت ساعتی </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endParaRPr lang="fa-IR"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r>
              <a:rPr lang="fa-IR" sz="2000" dirty="0" smtClean="0">
                <a:latin typeface="Tahoma" panose="020B0604030504040204" pitchFamily="34" charset="0"/>
                <a:ea typeface="Tahoma" panose="020B0604030504040204" pitchFamily="34" charset="0"/>
                <a:cs typeface="Tahoma" panose="020B0604030504040204" pitchFamily="34" charset="0"/>
              </a:rPr>
              <a:t>گزارش صحیح و كامل وضعیت بیماربه پرستار بعد</a:t>
            </a:r>
            <a:endParaRPr lang="en-US" sz="2000" dirty="0" smtClean="0">
              <a:latin typeface="Tahoma" panose="020B0604030504040204" pitchFamily="34" charset="0"/>
              <a:ea typeface="Tahoma" panose="020B0604030504040204" pitchFamily="34" charset="0"/>
              <a:cs typeface="Tahoma" panose="020B0604030504040204" pitchFamily="34" charset="0"/>
            </a:endParaRPr>
          </a:p>
          <a:p>
            <a:pPr marL="342900" indent="-342900" algn="r" rtl="1">
              <a:buClr>
                <a:schemeClr val="tx1"/>
              </a:buClr>
              <a:buFont typeface="Wingdings" pitchFamily="2" charset="2"/>
              <a:buChar char="v"/>
            </a:pPr>
            <a:endParaRPr lang="fa-IR" sz="2000" dirty="0">
              <a:latin typeface="Tahoma" panose="020B0604030504040204" pitchFamily="34" charset="0"/>
              <a:ea typeface="Tahoma" panose="020B0604030504040204" pitchFamily="34" charset="0"/>
              <a:cs typeface="Tahoma" panose="020B0604030504040204" pitchFamily="34" charset="0"/>
            </a:endParaRPr>
          </a:p>
          <a:p>
            <a:pPr marL="342900" lvl="0" indent="-342900" algn="r" rtl="1">
              <a:buClr>
                <a:schemeClr val="tx1"/>
              </a:buClr>
              <a:buFont typeface="Wingdings" pitchFamily="2" charset="2"/>
              <a:buChar char="v"/>
            </a:pPr>
            <a:r>
              <a:rPr lang="fa-IR" sz="2000" dirty="0">
                <a:latin typeface="Tahoma" panose="020B0604030504040204" pitchFamily="34" charset="0"/>
                <a:ea typeface="Tahoma" panose="020B0604030504040204" pitchFamily="34" charset="0"/>
                <a:cs typeface="Tahoma" panose="020B0604030504040204" pitchFamily="34" charset="0"/>
              </a:rPr>
              <a:t>آموزش به </a:t>
            </a:r>
            <a:r>
              <a:rPr lang="fa-IR" sz="2000" dirty="0" smtClean="0">
                <a:latin typeface="Tahoma" panose="020B0604030504040204" pitchFamily="34" charset="0"/>
                <a:ea typeface="Tahoma" panose="020B0604030504040204" pitchFamily="34" charset="0"/>
                <a:cs typeface="Tahoma" panose="020B0604030504040204" pitchFamily="34" charset="0"/>
              </a:rPr>
              <a:t>بیمار و </a:t>
            </a:r>
            <a:r>
              <a:rPr lang="fa-IR" sz="2000" dirty="0">
                <a:latin typeface="Tahoma" panose="020B0604030504040204" pitchFamily="34" charset="0"/>
                <a:ea typeface="Tahoma" panose="020B0604030504040204" pitchFamily="34" charset="0"/>
                <a:cs typeface="Tahoma" panose="020B0604030504040204" pitchFamily="34" charset="0"/>
              </a:rPr>
              <a:t>خانواده‌اش</a:t>
            </a:r>
            <a:endParaRPr lang="en-US" sz="2000" dirty="0">
              <a:latin typeface="Tahoma" panose="020B0604030504040204" pitchFamily="34" charset="0"/>
              <a:ea typeface="Tahoma" panose="020B0604030504040204" pitchFamily="34" charset="0"/>
              <a:cs typeface="Tahoma" panose="020B0604030504040204" pitchFamily="34" charset="0"/>
            </a:endParaRPr>
          </a:p>
          <a:p>
            <a:pPr marL="342900" indent="-342900">
              <a:buClr>
                <a:schemeClr val="tx1"/>
              </a:buClr>
              <a:buFont typeface="Wingdings" panose="05000000000000000000" pitchFamily="2" charset="2"/>
              <a:buChar char="q"/>
            </a:pPr>
            <a:endParaRPr lang="fa-IR" sz="2000" dirty="0">
              <a:latin typeface="Tahoma" panose="020B0604030504040204" pitchFamily="34" charset="0"/>
              <a:ea typeface="Tahoma" panose="020B0604030504040204" pitchFamily="34" charset="0"/>
              <a:cs typeface="Tahoma" panose="020B0604030504040204" pitchFamily="34" charset="0"/>
            </a:endParaRPr>
          </a:p>
        </p:txBody>
      </p:sp>
      <p:sp>
        <p:nvSpPr>
          <p:cNvPr id="2" name="Right Brace 1"/>
          <p:cNvSpPr/>
          <p:nvPr/>
        </p:nvSpPr>
        <p:spPr>
          <a:xfrm>
            <a:off x="7668344" y="1052736"/>
            <a:ext cx="864096" cy="5544616"/>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xmlns="" val="12525578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fa-IR" dirty="0" smtClean="0"/>
              <a:t> </a:t>
            </a:r>
            <a:endParaRPr lang="fa-IR" dirty="0"/>
          </a:p>
        </p:txBody>
      </p:sp>
      <p:sp>
        <p:nvSpPr>
          <p:cNvPr id="2" name="Title 1"/>
          <p:cNvSpPr>
            <a:spLocks noGrp="1"/>
          </p:cNvSpPr>
          <p:nvPr>
            <p:ph type="ctrTitle"/>
          </p:nvPr>
        </p:nvSpPr>
        <p:spPr>
          <a:xfrm>
            <a:off x="762000" y="533400"/>
            <a:ext cx="7710268" cy="2868168"/>
          </a:xfrm>
        </p:spPr>
        <p:txBody>
          <a:bodyPr/>
          <a:lstStyle/>
          <a:p>
            <a:r>
              <a:rPr lang="fa-IR" dirty="0" smtClean="0"/>
              <a:t>مراقبتهاي ويژه درطول تزريق</a:t>
            </a:r>
            <a:br>
              <a:rPr lang="fa-IR" dirty="0" smtClean="0"/>
            </a:br>
            <a:r>
              <a:rPr lang="fa-IR" dirty="0" smtClean="0"/>
              <a:t> </a:t>
            </a:r>
            <a:r>
              <a:rPr lang="en-US" dirty="0" smtClean="0"/>
              <a:t>r-</a:t>
            </a:r>
            <a:r>
              <a:rPr lang="en-US" dirty="0" err="1" smtClean="0"/>
              <a:t>tpa</a:t>
            </a:r>
            <a:r>
              <a:rPr lang="fa-IR" dirty="0" smtClean="0"/>
              <a:t>دربيمارسكته حادمغزي</a:t>
            </a:r>
            <a:endParaRPr lang="fa-IR"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solidFill>
                  <a:srgbClr val="00B0F0"/>
                </a:solidFill>
              </a:rPr>
              <a:t>معرفي دارو</a:t>
            </a:r>
            <a:endParaRPr lang="fa-IR" dirty="0">
              <a:solidFill>
                <a:srgbClr val="00B0F0"/>
              </a:solidFill>
            </a:endParaRPr>
          </a:p>
        </p:txBody>
      </p:sp>
      <p:sp>
        <p:nvSpPr>
          <p:cNvPr id="3" name="Content Placeholder 2"/>
          <p:cNvSpPr>
            <a:spLocks noGrp="1"/>
          </p:cNvSpPr>
          <p:nvPr>
            <p:ph sz="quarter" idx="1"/>
          </p:nvPr>
        </p:nvSpPr>
        <p:spPr>
          <a:ln>
            <a:solidFill>
              <a:schemeClr val="tx1"/>
            </a:solidFill>
          </a:ln>
        </p:spPr>
        <p:txBody>
          <a:bodyPr/>
          <a:lstStyle/>
          <a:p>
            <a:pPr algn="justLow" rtl="1">
              <a:buNone/>
            </a:pPr>
            <a:r>
              <a:rPr lang="fa-IR" b="1" dirty="0" smtClean="0"/>
              <a:t>فعال کننده بافتی پلاسمینوژن</a:t>
            </a:r>
            <a:r>
              <a:rPr lang="fa-IR" dirty="0" smtClean="0"/>
              <a:t> (به </a:t>
            </a:r>
            <a:r>
              <a:rPr lang="fa-IR" dirty="0" smtClean="0">
                <a:hlinkClick r:id="rId2" tooltip="زبان انگلیسی"/>
              </a:rPr>
              <a:t>انگلیسی</a:t>
            </a:r>
            <a:r>
              <a:rPr lang="fa-IR" dirty="0" smtClean="0"/>
              <a:t>: Tissue plasminogen activator) موجب تولید پلاسمین و حل شدن لخته خون میشود</a:t>
            </a:r>
            <a:r>
              <a:rPr lang="fa-IR" dirty="0" smtClean="0"/>
              <a:t>.</a:t>
            </a:r>
          </a:p>
          <a:p>
            <a:pPr algn="justLow" rtl="1">
              <a:buNone/>
            </a:pPr>
            <a:endParaRPr lang="fa-IR" dirty="0" smtClean="0"/>
          </a:p>
          <a:p>
            <a:pPr algn="justLow" rtl="1">
              <a:buNone/>
            </a:pPr>
            <a:r>
              <a:rPr lang="fa-IR" dirty="0" smtClean="0"/>
              <a:t>پروتئین </a:t>
            </a:r>
            <a:r>
              <a:rPr lang="fa-IR" dirty="0" smtClean="0">
                <a:hlinkClick r:id="rId3" tooltip="پلاسمینوژن"/>
              </a:rPr>
              <a:t>پلاسمینوژن</a:t>
            </a:r>
            <a:r>
              <a:rPr lang="fa-IR" dirty="0" smtClean="0"/>
              <a:t> به عنوان پیش آنزیم (زیموژن) توسط کبد ساخته ودر خون آزاد میشود. این پروتئین توسط مولکولهایی مانند </a:t>
            </a:r>
            <a:r>
              <a:rPr lang="fa-IR" b="1" dirty="0" smtClean="0"/>
              <a:t>فعال کننده بافتی پلاسمینوژن</a:t>
            </a:r>
            <a:r>
              <a:rPr lang="fa-IR" dirty="0" smtClean="0"/>
              <a:t>(tPA) و </a:t>
            </a:r>
            <a:r>
              <a:rPr lang="fa-IR" dirty="0" smtClean="0">
                <a:hlinkClick r:id="rId4" tooltip="استرپتوکیناز"/>
              </a:rPr>
              <a:t>استرپتوکیناز</a:t>
            </a:r>
            <a:r>
              <a:rPr lang="fa-IR" dirty="0" smtClean="0"/>
              <a:t> به آنزیمی پروتئولیتیک به نام پلاسمین تبدیل میشود.</a:t>
            </a:r>
          </a:p>
          <a:p>
            <a:pPr algn="justLow"/>
            <a:endParaRPr lang="fa-IR"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a-IR" dirty="0" smtClean="0">
                <a:solidFill>
                  <a:srgbClr val="00B0F0"/>
                </a:solidFill>
              </a:rPr>
              <a:t>شكل ودوزدارو</a:t>
            </a:r>
            <a:endParaRPr lang="fa-IR" dirty="0">
              <a:solidFill>
                <a:srgbClr val="00B0F0"/>
              </a:solidFill>
            </a:endParaRPr>
          </a:p>
        </p:txBody>
      </p:sp>
      <p:sp>
        <p:nvSpPr>
          <p:cNvPr id="3" name="Content Placeholder 2"/>
          <p:cNvSpPr>
            <a:spLocks noGrp="1"/>
          </p:cNvSpPr>
          <p:nvPr>
            <p:ph sz="quarter" idx="1"/>
          </p:nvPr>
        </p:nvSpPr>
        <p:spPr/>
        <p:txBody>
          <a:bodyPr/>
          <a:lstStyle/>
          <a:p>
            <a:pPr algn="just" rtl="1"/>
            <a:r>
              <a:rPr lang="fa-IR" dirty="0" smtClean="0"/>
              <a:t>ويال های آکتیلاز شامل آلتپلاز ( فعال کننده پلاسمینوژن بافتی نوترکیب انسانی) پودر خشک 10 میلیگرم, 20 میلیگرم و 50 میلیگرم همراه با آب  مقطر برای تزریق است.</a:t>
            </a:r>
            <a:endParaRPr lang="fa-IR"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rtl="1"/>
            <a:r>
              <a:rPr lang="fa-IR" b="1" dirty="0" smtClean="0">
                <a:solidFill>
                  <a:srgbClr val="00B0F0"/>
                </a:solidFill>
              </a:rPr>
              <a:t>کنتراندیکاسیون های تجویز </a:t>
            </a:r>
            <a:r>
              <a:rPr lang="en-US" b="1" dirty="0" err="1" smtClean="0">
                <a:solidFill>
                  <a:srgbClr val="00B0F0"/>
                </a:solidFill>
              </a:rPr>
              <a:t>rtpA</a:t>
            </a:r>
            <a:r>
              <a:rPr lang="en-US" b="1" dirty="0" smtClean="0">
                <a:solidFill>
                  <a:srgbClr val="00B0F0"/>
                </a:solidFill>
              </a:rPr>
              <a:t> </a:t>
            </a:r>
            <a:r>
              <a:rPr lang="en-US" dirty="0" smtClean="0"/>
              <a:t/>
            </a:r>
            <a:br>
              <a:rPr lang="en-US" dirty="0" smtClean="0"/>
            </a:br>
            <a:endParaRPr lang="fa-IR" dirty="0"/>
          </a:p>
        </p:txBody>
      </p:sp>
      <p:sp>
        <p:nvSpPr>
          <p:cNvPr id="3" name="Content Placeholder 2"/>
          <p:cNvSpPr>
            <a:spLocks noGrp="1"/>
          </p:cNvSpPr>
          <p:nvPr>
            <p:ph sz="quarter" idx="1"/>
          </p:nvPr>
        </p:nvSpPr>
        <p:spPr>
          <a:xfrm>
            <a:off x="457200" y="990600"/>
            <a:ext cx="8229600" cy="5016691"/>
          </a:xfrm>
        </p:spPr>
        <p:txBody>
          <a:bodyPr>
            <a:normAutofit fontScale="25000" lnSpcReduction="20000"/>
          </a:bodyPr>
          <a:lstStyle/>
          <a:p>
            <a:pPr algn="r" rtl="1">
              <a:buFont typeface="Wingdings" pitchFamily="2" charset="2"/>
              <a:buChar char="v"/>
            </a:pPr>
            <a:r>
              <a:rPr lang="en-US" sz="6400" b="1" dirty="0" err="1" smtClean="0"/>
              <a:t>Actilyse</a:t>
            </a:r>
            <a:r>
              <a:rPr lang="en-US" sz="6400" b="1" dirty="0" smtClean="0"/>
              <a:t> </a:t>
            </a:r>
            <a:r>
              <a:rPr lang="fa-IR" sz="6400" b="1" dirty="0"/>
              <a:t>نباید در مواردی که خطر بالا برای خونریزی وجود دارد استفاده شود.</a:t>
            </a:r>
            <a:endParaRPr lang="en-US" sz="6400" dirty="0"/>
          </a:p>
          <a:p>
            <a:pPr algn="r" rtl="1">
              <a:buFont typeface="Wingdings" pitchFamily="2" charset="2"/>
              <a:buChar char="v"/>
            </a:pPr>
            <a:r>
              <a:rPr lang="fa-IR" sz="6400" dirty="0"/>
              <a:t>1-اختلال خونريزي دهنده شناخته شده</a:t>
            </a:r>
            <a:endParaRPr lang="en-US" sz="6400" dirty="0"/>
          </a:p>
          <a:p>
            <a:pPr algn="r" rtl="1">
              <a:buFont typeface="Wingdings" pitchFamily="2" charset="2"/>
              <a:buChar char="v"/>
            </a:pPr>
            <a:r>
              <a:rPr lang="fa-IR" sz="6400" dirty="0"/>
              <a:t>2-بیمارانی که آنتی کواگوالان خوراکی استفاده می کنند مانند سدیم وارفارین</a:t>
            </a:r>
            <a:endParaRPr lang="en-US" sz="6400" dirty="0"/>
          </a:p>
          <a:p>
            <a:pPr algn="r" rtl="1">
              <a:buFont typeface="Wingdings" pitchFamily="2" charset="2"/>
              <a:buChar char="v"/>
            </a:pPr>
            <a:r>
              <a:rPr lang="fa-IR" sz="6400" dirty="0"/>
              <a:t>3- خونریزی شدید و خطرناک اخیر</a:t>
            </a:r>
            <a:endParaRPr lang="en-US" sz="6400" dirty="0"/>
          </a:p>
          <a:p>
            <a:pPr algn="r" rtl="1">
              <a:buFont typeface="Wingdings" pitchFamily="2" charset="2"/>
              <a:buChar char="v"/>
            </a:pPr>
            <a:r>
              <a:rPr lang="fa-IR" sz="6400" dirty="0" smtClean="0"/>
              <a:t>4-سابقه </a:t>
            </a:r>
            <a:r>
              <a:rPr lang="fa-IR" sz="6400" dirty="0"/>
              <a:t>خونریزی داخل جمجمه ای و یا شک به آن</a:t>
            </a:r>
            <a:endParaRPr lang="en-US" sz="6400" dirty="0"/>
          </a:p>
          <a:p>
            <a:pPr algn="r" rtl="1">
              <a:buFont typeface="Wingdings" pitchFamily="2" charset="2"/>
              <a:buChar char="v"/>
            </a:pPr>
            <a:r>
              <a:rPr lang="fa-IR" sz="6400" dirty="0"/>
              <a:t>5-شک به </a:t>
            </a:r>
            <a:r>
              <a:rPr lang="en-US" sz="6400" dirty="0"/>
              <a:t>SAH </a:t>
            </a:r>
            <a:r>
              <a:rPr lang="fa-IR" sz="6400" dirty="0"/>
              <a:t>یا وضعیت پس از </a:t>
            </a:r>
            <a:r>
              <a:rPr lang="en-US" sz="6400" dirty="0"/>
              <a:t>SAH </a:t>
            </a:r>
            <a:r>
              <a:rPr lang="fa-IR" sz="6400" dirty="0"/>
              <a:t>به دلیل آنوریسم</a:t>
            </a:r>
            <a:endParaRPr lang="en-US" sz="6400" dirty="0"/>
          </a:p>
          <a:p>
            <a:pPr algn="r" rtl="1">
              <a:buFont typeface="Wingdings" pitchFamily="2" charset="2"/>
              <a:buChar char="v"/>
            </a:pPr>
            <a:r>
              <a:rPr lang="fa-IR" sz="6400" dirty="0"/>
              <a:t>6-هر سابقه ای از آسیب </a:t>
            </a:r>
            <a:r>
              <a:rPr lang="en-US" sz="6400" dirty="0"/>
              <a:t>CNS </a:t>
            </a:r>
            <a:r>
              <a:rPr lang="fa-IR" sz="6400" dirty="0"/>
              <a:t>مانند نئوپلاسم، آنوریسم ،جراحی داخل جمجمه ای یا نخاعی</a:t>
            </a:r>
            <a:endParaRPr lang="en-US" sz="6400" dirty="0"/>
          </a:p>
          <a:p>
            <a:pPr algn="r" rtl="1">
              <a:buFont typeface="Wingdings" pitchFamily="2" charset="2"/>
              <a:buChar char="v"/>
            </a:pPr>
            <a:r>
              <a:rPr lang="fa-IR" sz="6400" dirty="0"/>
              <a:t>7-ماساژ .تروماتیک خارج قلبی اخیر (کمتر از 10 روز)، وضع حمل اخير، </a:t>
            </a:r>
            <a:r>
              <a:rPr lang="en-US" sz="6400" dirty="0"/>
              <a:t>puncture </a:t>
            </a:r>
            <a:r>
              <a:rPr lang="fa-IR" sz="6400" dirty="0"/>
              <a:t>اخير عروق </a:t>
            </a:r>
            <a:r>
              <a:rPr lang="en-US" sz="6400" dirty="0"/>
              <a:t>non-compressible </a:t>
            </a:r>
            <a:r>
              <a:rPr lang="fa-IR" sz="6400" dirty="0"/>
              <a:t>مانند  ورید سابکلاوین يا ژوگولار</a:t>
            </a:r>
            <a:endParaRPr lang="en-US" sz="6400" dirty="0"/>
          </a:p>
          <a:p>
            <a:pPr algn="r" rtl="1">
              <a:buFont typeface="Wingdings" pitchFamily="2" charset="2"/>
              <a:buChar char="v"/>
            </a:pPr>
            <a:r>
              <a:rPr lang="fa-IR" sz="6400" dirty="0"/>
              <a:t>8-فشار خون شدید و کنترل نشده شریانی</a:t>
            </a:r>
            <a:endParaRPr lang="en-US" sz="6400" dirty="0"/>
          </a:p>
          <a:p>
            <a:pPr algn="r" rtl="1">
              <a:buFont typeface="Wingdings" pitchFamily="2" charset="2"/>
              <a:buChar char="v"/>
            </a:pPr>
            <a:r>
              <a:rPr lang="fa-IR" sz="6400" dirty="0"/>
              <a:t>9-اندوکاردیت باکتریال و پریکاردیت </a:t>
            </a:r>
            <a:endParaRPr lang="en-US" sz="6400" dirty="0"/>
          </a:p>
          <a:p>
            <a:pPr algn="r" rtl="1">
              <a:buFont typeface="Wingdings" pitchFamily="2" charset="2"/>
              <a:buChar char="v"/>
            </a:pPr>
            <a:r>
              <a:rPr lang="fa-IR" sz="6400" dirty="0"/>
              <a:t>10-پانکراتیت حاد</a:t>
            </a:r>
            <a:endParaRPr lang="en-US" sz="6400" dirty="0"/>
          </a:p>
          <a:p>
            <a:pPr algn="r" rtl="1">
              <a:buFont typeface="Wingdings" pitchFamily="2" charset="2"/>
              <a:buChar char="v"/>
            </a:pPr>
            <a:r>
              <a:rPr lang="fa-IR" sz="6400" dirty="0"/>
              <a:t>11-بیماری گوارشی اولسروي ثابت شده در 3 ماه اخیر، واریس مری ،آنوریسم شریانی ،مالفورماسیون های شریانی وریدی</a:t>
            </a:r>
            <a:endParaRPr lang="en-US" sz="6400" dirty="0"/>
          </a:p>
          <a:p>
            <a:pPr algn="r" rtl="1">
              <a:buFont typeface="Wingdings" pitchFamily="2" charset="2"/>
              <a:buChar char="v"/>
            </a:pPr>
            <a:r>
              <a:rPr lang="fa-IR" sz="6400" dirty="0"/>
              <a:t>12-نئوپلاسم با افزایش خطر خونریزی</a:t>
            </a:r>
            <a:endParaRPr lang="en-US" sz="6400" dirty="0"/>
          </a:p>
          <a:p>
            <a:pPr algn="r" rtl="1">
              <a:buFont typeface="Wingdings" pitchFamily="2" charset="2"/>
              <a:buChar char="v"/>
            </a:pPr>
            <a:r>
              <a:rPr lang="fa-IR" sz="6400" dirty="0"/>
              <a:t>13-بیماری کبدی شدید مثل نارسایی کبدی، سیروز کبدی ، افزایش فشار ورید پورت( واريس مري) و هپاتیت فعال</a:t>
            </a:r>
            <a:endParaRPr lang="en-US" sz="6400" dirty="0"/>
          </a:p>
          <a:p>
            <a:pPr algn="r" rtl="1">
              <a:buFont typeface="Wingdings" pitchFamily="2" charset="2"/>
              <a:buChar char="v"/>
            </a:pPr>
            <a:r>
              <a:rPr lang="fa-IR" sz="6400" b="1" dirty="0"/>
              <a:t>14- </a:t>
            </a:r>
            <a:r>
              <a:rPr lang="fa-IR" sz="6400" dirty="0"/>
              <a:t>جراحی ماژور و یا ترومای قابل توجه در 3 ماه اخیر</a:t>
            </a:r>
            <a:endParaRPr lang="en-US" sz="6400" dirty="0"/>
          </a:p>
          <a:p>
            <a:pPr algn="r"/>
            <a:r>
              <a:rPr lang="fa-IR" sz="4500" dirty="0"/>
              <a:t> </a:t>
            </a:r>
            <a:endParaRPr lang="en-US" sz="45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80068"/>
          </a:xfrm>
        </p:spPr>
        <p:txBody>
          <a:bodyPr>
            <a:normAutofit/>
          </a:bodyPr>
          <a:lstStyle/>
          <a:p>
            <a:pPr algn="ctr"/>
            <a:r>
              <a:rPr lang="fa-IR" dirty="0" smtClean="0">
                <a:solidFill>
                  <a:srgbClr val="FF0000"/>
                </a:solidFill>
              </a:rPr>
              <a:t>نحوه آماده سازي دارو</a:t>
            </a:r>
            <a:endParaRPr lang="fa-IR" dirty="0">
              <a:solidFill>
                <a:srgbClr val="FF0000"/>
              </a:solidFill>
            </a:endParaRP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4857752" y="1428736"/>
            <a:ext cx="2711669" cy="1923393"/>
          </a:xfrm>
          <a:prstGeom prst="rect">
            <a:avLst/>
          </a:prstGeom>
        </p:spPr>
      </p:pic>
      <p:sp>
        <p:nvSpPr>
          <p:cNvPr id="6" name="TextBox 5"/>
          <p:cNvSpPr txBox="1"/>
          <p:nvPr/>
        </p:nvSpPr>
        <p:spPr>
          <a:xfrm>
            <a:off x="1071538" y="2143116"/>
            <a:ext cx="3071834" cy="2031325"/>
          </a:xfrm>
          <a:prstGeom prst="rect">
            <a:avLst/>
          </a:prstGeom>
          <a:noFill/>
        </p:spPr>
        <p:txBody>
          <a:bodyPr wrap="square" rtlCol="1">
            <a:spAutoFit/>
          </a:bodyPr>
          <a:lstStyle/>
          <a:p>
            <a:r>
              <a:rPr lang="fa-IR" dirty="0"/>
              <a:t>مرحله یک: ویال آکتیلاز, آب استریل برای تزریق و وسیله ترانسفر را از جعبه در آورید. (دقت کنید که وسیله ترانسفر در جعبه های 10 میلیگرمی وجود ندارد) </a:t>
            </a:r>
            <a:endParaRPr lang="en-US" dirty="0"/>
          </a:p>
          <a:p>
            <a:endParaRPr lang="fa-I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fa-IR" dirty="0"/>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4953000" y="2438400"/>
            <a:ext cx="2711669" cy="1923393"/>
          </a:xfrm>
          <a:prstGeom prst="rect">
            <a:avLst/>
          </a:prstGeom>
        </p:spPr>
      </p:pic>
      <p:sp>
        <p:nvSpPr>
          <p:cNvPr id="5" name="TextBox 4"/>
          <p:cNvSpPr txBox="1"/>
          <p:nvPr/>
        </p:nvSpPr>
        <p:spPr>
          <a:xfrm>
            <a:off x="1071538" y="2571744"/>
            <a:ext cx="2786082" cy="1754326"/>
          </a:xfrm>
          <a:prstGeom prst="rect">
            <a:avLst/>
          </a:prstGeom>
          <a:noFill/>
        </p:spPr>
        <p:txBody>
          <a:bodyPr wrap="square" rtlCol="1">
            <a:spAutoFit/>
          </a:bodyPr>
          <a:lstStyle/>
          <a:p>
            <a:r>
              <a:rPr lang="fa-IR" dirty="0"/>
              <a:t>مرحله دو: درپوش را از یک سر وسیله ترانسفر بردارید و پین را داخل ویال آبی که به  صورت عمودی نگه داشته اید فرو ببرید.</a:t>
            </a:r>
            <a:endParaRPr lang="en-US" dirty="0"/>
          </a:p>
          <a:p>
            <a:endParaRPr lang="fa-IR"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fa-IR" dirty="0"/>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4191000" y="2209800"/>
            <a:ext cx="2711669" cy="1923393"/>
          </a:xfrm>
          <a:prstGeom prst="rect">
            <a:avLst/>
          </a:prstGeom>
        </p:spPr>
      </p:pic>
      <p:sp>
        <p:nvSpPr>
          <p:cNvPr id="5" name="TextBox 4"/>
          <p:cNvSpPr txBox="1"/>
          <p:nvPr/>
        </p:nvSpPr>
        <p:spPr>
          <a:xfrm>
            <a:off x="1428728" y="2143116"/>
            <a:ext cx="2214578" cy="2308324"/>
          </a:xfrm>
          <a:prstGeom prst="rect">
            <a:avLst/>
          </a:prstGeom>
          <a:noFill/>
        </p:spPr>
        <p:txBody>
          <a:bodyPr wrap="square" rtlCol="1">
            <a:spAutoFit/>
          </a:bodyPr>
          <a:lstStyle/>
          <a:p>
            <a:r>
              <a:rPr lang="fa-IR" dirty="0"/>
              <a:t>مرحله سه: درپوش را از سر دیگر وسیله ترانسفر بردارید. ویال آکتیلاز وارونه شده را طوری فشار دهید که پین از وسط در- پوش آکتیلاز عبور کند.</a:t>
            </a:r>
            <a:endParaRPr lang="en-US" dirty="0"/>
          </a:p>
          <a:p>
            <a:endParaRPr lang="fa-IR" dirty="0"/>
          </a:p>
        </p:txBody>
      </p:sp>
      <p:sp>
        <p:nvSpPr>
          <p:cNvPr id="6" name="TextBox 5"/>
          <p:cNvSpPr txBox="1"/>
          <p:nvPr/>
        </p:nvSpPr>
        <p:spPr>
          <a:xfrm>
            <a:off x="3786182" y="4572008"/>
            <a:ext cx="3571900" cy="2031325"/>
          </a:xfrm>
          <a:prstGeom prst="rect">
            <a:avLst/>
          </a:prstGeom>
          <a:noFill/>
        </p:spPr>
        <p:txBody>
          <a:bodyPr wrap="square" rtlCol="1">
            <a:spAutoFit/>
          </a:bodyPr>
          <a:lstStyle/>
          <a:p>
            <a:r>
              <a:rPr lang="fa-IR" dirty="0" smtClean="0"/>
              <a:t>توجه :</a:t>
            </a:r>
            <a:r>
              <a:rPr lang="fa-IR" dirty="0"/>
              <a:t>. درپوش ویال شیشه ای پودر آلتپلاز شامل یک لاستیک طبیعی (مشتق از لاتکس) است که ممکن است باعث واکنش آلرژیک شود.اگر واکنش آنافیلاکتویید </a:t>
            </a:r>
            <a:r>
              <a:rPr lang="fa-IR" dirty="0" smtClean="0"/>
              <a:t>ایجاد</a:t>
            </a:r>
            <a:r>
              <a:rPr lang="fa-IR" dirty="0"/>
              <a:t>شود تزریق باید قطع شود و درمان مناسب صورت گیرد.</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3444765" y="2772103"/>
            <a:ext cx="2711669" cy="1923393"/>
          </a:xfrm>
          <a:prstGeom prst="rect">
            <a:avLst/>
          </a:prstGeom>
        </p:spPr>
      </p:pic>
      <p:sp>
        <p:nvSpPr>
          <p:cNvPr id="5" name="TextBox 4"/>
          <p:cNvSpPr txBox="1"/>
          <p:nvPr/>
        </p:nvSpPr>
        <p:spPr>
          <a:xfrm>
            <a:off x="928662" y="2857496"/>
            <a:ext cx="2928958" cy="2031325"/>
          </a:xfrm>
          <a:prstGeom prst="rect">
            <a:avLst/>
          </a:prstGeom>
          <a:noFill/>
        </p:spPr>
        <p:txBody>
          <a:bodyPr wrap="square" rtlCol="1">
            <a:spAutoFit/>
          </a:bodyPr>
          <a:lstStyle/>
          <a:p>
            <a:r>
              <a:rPr lang="fa-IR" dirty="0"/>
              <a:t>مرحله چهار: دو ویال را وارونه کنید طوری که آکتیلاز در پایین قرار گیرد. اجازه دهید کل آب داخل ویال آکتیلاز برود و سپس وسیله ترانسفر را بردارید.</a:t>
            </a:r>
            <a:endParaRPr lang="en-US" dirty="0"/>
          </a:p>
          <a:p>
            <a:endParaRPr lang="fa-IR"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3444765" y="2772103"/>
            <a:ext cx="2711669" cy="1923393"/>
          </a:xfrm>
          <a:prstGeom prst="rect">
            <a:avLst/>
          </a:prstGeom>
        </p:spPr>
      </p:pic>
      <p:sp>
        <p:nvSpPr>
          <p:cNvPr id="5" name="TextBox 4"/>
          <p:cNvSpPr txBox="1"/>
          <p:nvPr/>
        </p:nvSpPr>
        <p:spPr>
          <a:xfrm>
            <a:off x="1142976" y="2714620"/>
            <a:ext cx="2786082" cy="1477328"/>
          </a:xfrm>
          <a:prstGeom prst="rect">
            <a:avLst/>
          </a:prstGeom>
          <a:noFill/>
        </p:spPr>
        <p:txBody>
          <a:bodyPr wrap="square" rtlCol="1">
            <a:spAutoFit/>
          </a:bodyPr>
          <a:lstStyle/>
          <a:p>
            <a:r>
              <a:rPr lang="fa-IR" dirty="0"/>
              <a:t>مرحله پنج: ویال را به آرامی بچرخانید  تا آکتیلاز حل شود. از سریع تکان دادن خودداری کنید.</a:t>
            </a:r>
            <a:endParaRPr lang="en-US" dirty="0"/>
          </a:p>
          <a:p>
            <a:endParaRPr lang="fa-I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 </a:t>
            </a: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3444765" y="2772103"/>
            <a:ext cx="2711669" cy="1923393"/>
          </a:xfrm>
          <a:prstGeom prst="rect">
            <a:avLst/>
          </a:prstGeom>
        </p:spPr>
      </p:pic>
      <p:sp>
        <p:nvSpPr>
          <p:cNvPr id="5" name="TextBox 4"/>
          <p:cNvSpPr txBox="1"/>
          <p:nvPr/>
        </p:nvSpPr>
        <p:spPr>
          <a:xfrm>
            <a:off x="1447800" y="3276600"/>
            <a:ext cx="2571768" cy="923330"/>
          </a:xfrm>
          <a:prstGeom prst="rect">
            <a:avLst/>
          </a:prstGeom>
          <a:noFill/>
        </p:spPr>
        <p:txBody>
          <a:bodyPr wrap="square" rtlCol="1">
            <a:spAutoFit/>
          </a:bodyPr>
          <a:lstStyle/>
          <a:p>
            <a:pPr algn="r"/>
            <a:r>
              <a:rPr lang="fa-IR" dirty="0"/>
              <a:t>مرحله شش: محلول را از نظر تغییر رنگ و وجود ذرات ریز مشاهده کنید.</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4786314" y="1643050"/>
            <a:ext cx="2711669" cy="1923393"/>
          </a:xfrm>
          <a:prstGeom prst="rect">
            <a:avLst/>
          </a:prstGeom>
        </p:spPr>
      </p:pic>
      <p:sp>
        <p:nvSpPr>
          <p:cNvPr id="5" name="TextBox 4"/>
          <p:cNvSpPr txBox="1"/>
          <p:nvPr/>
        </p:nvSpPr>
        <p:spPr>
          <a:xfrm>
            <a:off x="1000100" y="2285992"/>
            <a:ext cx="2571768" cy="1477328"/>
          </a:xfrm>
          <a:prstGeom prst="rect">
            <a:avLst/>
          </a:prstGeom>
          <a:noFill/>
        </p:spPr>
        <p:txBody>
          <a:bodyPr wrap="square" rtlCol="1">
            <a:spAutoFit/>
          </a:bodyPr>
          <a:lstStyle/>
          <a:p>
            <a:r>
              <a:rPr lang="fa-IR" dirty="0"/>
              <a:t>مرحله هفت: با سرنگ و سر سوزن دوز بولوس را بکشید ( 10 درصد دوز توتال)</a:t>
            </a:r>
            <a:endParaRPr lang="en-US" dirty="0"/>
          </a:p>
          <a:p>
            <a:endParaRPr lang="fa-I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4500562" y="1643050"/>
            <a:ext cx="2711669" cy="1923393"/>
          </a:xfrm>
          <a:prstGeom prst="rect">
            <a:avLst/>
          </a:prstGeom>
        </p:spPr>
      </p:pic>
      <p:sp>
        <p:nvSpPr>
          <p:cNvPr id="5" name="TextBox 4"/>
          <p:cNvSpPr txBox="1"/>
          <p:nvPr/>
        </p:nvSpPr>
        <p:spPr>
          <a:xfrm>
            <a:off x="1571604" y="2928934"/>
            <a:ext cx="2000264" cy="1200329"/>
          </a:xfrm>
          <a:prstGeom prst="rect">
            <a:avLst/>
          </a:prstGeom>
          <a:noFill/>
        </p:spPr>
        <p:txBody>
          <a:bodyPr wrap="square" rtlCol="1">
            <a:spAutoFit/>
          </a:bodyPr>
          <a:lstStyle/>
          <a:p>
            <a:r>
              <a:rPr lang="fa-IR" dirty="0"/>
              <a:t>بولوس را وریدی در عرض یک دقیقه تزریق کنید.</a:t>
            </a:r>
            <a:endParaRPr lang="en-US" dirty="0"/>
          </a:p>
          <a:p>
            <a:endParaRPr lang="fa-I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4786314" y="1571612"/>
            <a:ext cx="2711669" cy="1923393"/>
          </a:xfrm>
          <a:prstGeom prst="rect">
            <a:avLst/>
          </a:prstGeom>
        </p:spPr>
      </p:pic>
      <p:sp>
        <p:nvSpPr>
          <p:cNvPr id="5" name="TextBox 4"/>
          <p:cNvSpPr txBox="1"/>
          <p:nvPr/>
        </p:nvSpPr>
        <p:spPr>
          <a:xfrm>
            <a:off x="1714480" y="2571744"/>
            <a:ext cx="2071702" cy="1477328"/>
          </a:xfrm>
          <a:prstGeom prst="rect">
            <a:avLst/>
          </a:prstGeom>
          <a:noFill/>
        </p:spPr>
        <p:txBody>
          <a:bodyPr wrap="square" rtlCol="1">
            <a:spAutoFit/>
          </a:bodyPr>
          <a:lstStyle/>
          <a:p>
            <a:r>
              <a:rPr lang="fa-IR" dirty="0"/>
              <a:t>دوز 90 درصد باقیمانده را بکشید و بقیه ویال را دور بیاندازید.</a:t>
            </a:r>
            <a:endParaRPr lang="en-US" dirty="0"/>
          </a:p>
          <a:p>
            <a:endParaRPr lang="fa-IR"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p:cNvPicPr>
          <p:nvPr>
            <p:ph sz="quarter"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tretch>
            <a:fillRect/>
          </a:stretch>
        </p:blipFill>
        <p:spPr>
          <a:xfrm>
            <a:off x="4572000" y="1142984"/>
            <a:ext cx="2711669" cy="1923393"/>
          </a:xfrm>
          <a:prstGeom prst="rect">
            <a:avLst/>
          </a:prstGeom>
        </p:spPr>
      </p:pic>
      <p:sp>
        <p:nvSpPr>
          <p:cNvPr id="5" name="TextBox 4"/>
          <p:cNvSpPr txBox="1"/>
          <p:nvPr/>
        </p:nvSpPr>
        <p:spPr>
          <a:xfrm>
            <a:off x="642910" y="2285992"/>
            <a:ext cx="3429024" cy="1754326"/>
          </a:xfrm>
          <a:prstGeom prst="rect">
            <a:avLst/>
          </a:prstGeom>
          <a:noFill/>
        </p:spPr>
        <p:txBody>
          <a:bodyPr wrap="square" rtlCol="1">
            <a:spAutoFit/>
          </a:bodyPr>
          <a:lstStyle/>
          <a:p>
            <a:r>
              <a:rPr lang="fa-IR" dirty="0"/>
              <a:t>با استفاده از پمپ انفوزیون دوز 90 درصد باقیمانده را ظرف 60 دقیقه تزریق کنید. در انتهای درمان تیوب را با 15-20 سی سی جریان سریع نرمال سالین بشویید.</a:t>
            </a:r>
            <a:endParaRPr lang="en-US" dirty="0"/>
          </a:p>
          <a:p>
            <a:endParaRPr lang="fa-IR"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سايرنكات</a:t>
            </a:r>
            <a:endParaRPr lang="fa-IR" dirty="0"/>
          </a:p>
        </p:txBody>
      </p:sp>
      <p:sp>
        <p:nvSpPr>
          <p:cNvPr id="3" name="Content Placeholder 2"/>
          <p:cNvSpPr>
            <a:spLocks noGrp="1"/>
          </p:cNvSpPr>
          <p:nvPr>
            <p:ph sz="quarter" idx="1"/>
          </p:nvPr>
        </p:nvSpPr>
        <p:spPr/>
        <p:txBody>
          <a:bodyPr>
            <a:normAutofit/>
          </a:bodyPr>
          <a:lstStyle/>
          <a:p>
            <a:pPr algn="r"/>
            <a:r>
              <a:rPr lang="fa-IR" dirty="0" smtClean="0"/>
              <a:t> تداخلات دارویی: مشتقات کومارین، آنتی کوآگولان های خوراکی، مهارکننده های تجمع پلاکتی، هپارین، آنتاگونیست های </a:t>
            </a:r>
            <a:r>
              <a:rPr lang="en-US" dirty="0" err="1" smtClean="0"/>
              <a:t>GPIIb</a:t>
            </a:r>
            <a:r>
              <a:rPr lang="en-US" dirty="0" smtClean="0"/>
              <a:t>/</a:t>
            </a:r>
            <a:r>
              <a:rPr lang="en-US" dirty="0" err="1" smtClean="0"/>
              <a:t>IIIa</a:t>
            </a:r>
            <a:endParaRPr lang="en-US" dirty="0" smtClean="0"/>
          </a:p>
          <a:p>
            <a:pPr algn="r">
              <a:buNone/>
            </a:pPr>
            <a:r>
              <a:rPr lang="fa-IR" dirty="0" smtClean="0"/>
              <a:t>و دیگر داروهای مؤثر بر انعقاد ریسک خونریزی را بیشتر میکنند</a:t>
            </a:r>
          </a:p>
          <a:p>
            <a:pPr algn="r">
              <a:buNone/>
            </a:pPr>
            <a:r>
              <a:rPr lang="fa-IR" dirty="0" smtClean="0"/>
              <a:t>حاملگی و شیردهی: تجارب خیلی محدود است. مطالعه در حیوانات توکسیسیتی را نشان داده است. مشخص نیست که آلتپلاز وارد شیر میشود یا نه. </a:t>
            </a:r>
            <a:endParaRPr lang="fa-IR"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fa-IR" dirty="0"/>
          </a:p>
        </p:txBody>
      </p:sp>
      <p:sp>
        <p:nvSpPr>
          <p:cNvPr id="3" name="Content Placeholder 2"/>
          <p:cNvSpPr>
            <a:spLocks noGrp="1"/>
          </p:cNvSpPr>
          <p:nvPr>
            <p:ph sz="quarter" idx="1"/>
          </p:nvPr>
        </p:nvSpPr>
        <p:spPr>
          <a:xfrm>
            <a:off x="457200" y="1609416"/>
            <a:ext cx="7686700" cy="4846320"/>
          </a:xfrm>
        </p:spPr>
        <p:txBody>
          <a:bodyPr>
            <a:normAutofit/>
          </a:bodyPr>
          <a:lstStyle/>
          <a:p>
            <a:pPr algn="just" rtl="1">
              <a:buNone/>
            </a:pPr>
            <a:r>
              <a:rPr lang="fa-IR" dirty="0" smtClean="0">
                <a:cs typeface="B Mitra" pitchFamily="2" charset="-78"/>
              </a:rPr>
              <a:t>اثرات نامطلوب: خیلی شایع ( بیشتر از 1/10): خونریزی محل تزریق، خونریزی از عروق آسیب دیده. ایسکمی/آنژین راجعه، هیپوتانسیون و نارسایی قلبی/ ادم ریه، آریتمی ناشی از پرفیوژن مجدد. شایع ( بیشتر از 1/100 و کمتر یا مساوی 1/10): خونریزی داخل مغزی عارضه اصلي استروک ایسکمیک حاد است (تا 10 درصد بیماران)- زمانیکه خونریزی بالقوه خطرناک مثل خونریزی ریوی، گوارشی، اکیموز، خونریزی اوروژنیتال رخ داد آلتپلاز را قطع کنید.  ارست قلبی، شوک کاردیوژنیک، انفارکشن مجدد، تهوع، استفراغ، افزایش دمای بدن. ناشایع (بیشتر از 1/1000 و کمتر یا مساوی 1/100)</a:t>
            </a:r>
            <a:endParaRPr lang="fa-IR" dirty="0">
              <a:cs typeface="B Mitra" pitchFamily="2" charset="-78"/>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 </a:t>
            </a:r>
            <a:endParaRPr lang="fa-IR" dirty="0"/>
          </a:p>
        </p:txBody>
      </p:sp>
      <p:sp>
        <p:nvSpPr>
          <p:cNvPr id="3" name="Content Placeholder 2"/>
          <p:cNvSpPr>
            <a:spLocks noGrp="1"/>
          </p:cNvSpPr>
          <p:nvPr>
            <p:ph sz="quarter" idx="1"/>
          </p:nvPr>
        </p:nvSpPr>
        <p:spPr/>
        <p:txBody>
          <a:bodyPr/>
          <a:lstStyle/>
          <a:p>
            <a:pPr algn="just" rtl="1">
              <a:buNone/>
            </a:pPr>
            <a:r>
              <a:rPr lang="fa-IR" dirty="0" smtClean="0">
                <a:cs typeface="B Mitra" pitchFamily="2" charset="-78"/>
              </a:rPr>
              <a:t>خونریزی گوشی، هموپریکاردیوم، خونریزی رتروپریتونیال، واکنش حساسیتی/آنافیلاکتویید، رگورژیتاسیون میترال، امبولی ترومبوتیک ریوی/ سیستمیک/مغزی، نقص سپتوم بطنی. نادر (بیشتر از 1/10000 و کمتر یا مساوی 1/1000): خونریزی پارانشیم سایر ارگان ها، آمبولی چربی. خیلی نادر (کمتر یا مساوی 1/10000): خونریزی چشمی، آنافیلاکسی شدید، حوادث مربوط به سیستم عصبی- اغلب همرا با حوادث واسکولار ایسکمیک/هموراژیک</a:t>
            </a:r>
          </a:p>
          <a:p>
            <a:pPr algn="r">
              <a:buNone/>
            </a:pPr>
            <a:endParaRPr lang="fa-IR"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8148" y="2523326"/>
            <a:ext cx="8136904" cy="4578246"/>
          </a:xfrm>
        </p:spPr>
        <p:txBody>
          <a:bodyPr>
            <a:noAutofit/>
          </a:bodyPr>
          <a:lstStyle/>
          <a:p>
            <a:pPr algn="r" rtl="1"/>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a:r>
            <a:br>
              <a:rPr lang="fa-IR" sz="2100" dirty="0" smtClean="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a:r>
            <a:br>
              <a:rPr lang="fa-IR" sz="2100" dirty="0" smtClean="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كنترل </a:t>
            </a:r>
            <a:r>
              <a:rPr lang="fa-IR" sz="2100" dirty="0">
                <a:latin typeface="Tahoma" panose="020B0604030504040204" pitchFamily="34" charset="0"/>
                <a:ea typeface="Tahoma" panose="020B0604030504040204" pitchFamily="34" charset="0"/>
                <a:cs typeface="Tahoma" panose="020B0604030504040204" pitchFamily="34" charset="0"/>
              </a:rPr>
              <a:t>سطح </a:t>
            </a:r>
            <a:r>
              <a:rPr lang="fa-IR" sz="2100" dirty="0" smtClean="0">
                <a:latin typeface="Tahoma" panose="020B0604030504040204" pitchFamily="34" charset="0"/>
                <a:ea typeface="Tahoma" panose="020B0604030504040204" pitchFamily="34" charset="0"/>
                <a:cs typeface="Tahoma" panose="020B0604030504040204" pitchFamily="34" charset="0"/>
              </a:rPr>
              <a:t>هشیاری</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مانیتورینگ قلبی </a:t>
            </a:r>
            <a:r>
              <a:rPr lang="fa-IR" sz="2100" dirty="0">
                <a:latin typeface="Tahoma" panose="020B0604030504040204" pitchFamily="34" charset="0"/>
                <a:ea typeface="Tahoma" panose="020B0604030504040204" pitchFamily="34" charset="0"/>
                <a:cs typeface="Tahoma" panose="020B0604030504040204" pitchFamily="34" charset="0"/>
              </a:rPr>
              <a:t>و علائم </a:t>
            </a:r>
            <a:r>
              <a:rPr lang="fa-IR" sz="2100" dirty="0" smtClean="0">
                <a:latin typeface="Tahoma" panose="020B0604030504040204" pitchFamily="34" charset="0"/>
                <a:ea typeface="Tahoma" panose="020B0604030504040204" pitchFamily="34" charset="0"/>
                <a:cs typeface="Tahoma" panose="020B0604030504040204" pitchFamily="34" charset="0"/>
              </a:rPr>
              <a:t>حیاتی </a:t>
            </a:r>
            <a:br>
              <a:rPr lang="fa-IR" sz="2100" dirty="0" smtClean="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استراحت </a:t>
            </a:r>
            <a:r>
              <a:rPr lang="fa-IR" sz="2100" dirty="0">
                <a:latin typeface="Tahoma" panose="020B0604030504040204" pitchFamily="34" charset="0"/>
                <a:ea typeface="Tahoma" panose="020B0604030504040204" pitchFamily="34" charset="0"/>
                <a:cs typeface="Tahoma" panose="020B0604030504040204" pitchFamily="34" charset="0"/>
              </a:rPr>
              <a:t>مطلق به مدت 24 </a:t>
            </a:r>
            <a:r>
              <a:rPr lang="fa-IR" sz="2100" dirty="0" smtClean="0">
                <a:latin typeface="Tahoma" panose="020B0604030504040204" pitchFamily="34" charset="0"/>
                <a:ea typeface="Tahoma" panose="020B0604030504040204" pitchFamily="34" charset="0"/>
                <a:cs typeface="Tahoma" panose="020B0604030504040204" pitchFamily="34" charset="0"/>
              </a:rPr>
              <a:t>ساعت</a:t>
            </a:r>
            <a:br>
              <a:rPr lang="fa-IR" sz="2100" dirty="0" smtClean="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a:t>
            </a:r>
            <a:r>
              <a:rPr lang="fa-IR" sz="2100" dirty="0">
                <a:latin typeface="Tahoma" panose="020B0604030504040204" pitchFamily="34" charset="0"/>
                <a:ea typeface="Tahoma" panose="020B0604030504040204" pitchFamily="34" charset="0"/>
                <a:cs typeface="Tahoma" panose="020B0604030504040204" pitchFamily="34" charset="0"/>
              </a:rPr>
              <a:t> </a:t>
            </a:r>
            <a:r>
              <a:rPr lang="en-US" sz="2100" dirty="0" smtClean="0">
                <a:latin typeface="Tahoma" panose="020B0604030504040204" pitchFamily="34" charset="0"/>
                <a:ea typeface="Tahoma" panose="020B0604030504040204" pitchFamily="34" charset="0"/>
                <a:cs typeface="Tahoma" panose="020B0604030504040204" pitchFamily="34" charset="0"/>
              </a:rPr>
              <a:t>NPO</a:t>
            </a:r>
            <a:r>
              <a:rPr lang="fa-IR" sz="2100" dirty="0" smtClean="0">
                <a:latin typeface="Tahoma" panose="020B0604030504040204" pitchFamily="34" charset="0"/>
                <a:ea typeface="Tahoma" panose="020B0604030504040204" pitchFamily="34" charset="0"/>
                <a:cs typeface="Tahoma" panose="020B0604030504040204" pitchFamily="34" charset="0"/>
              </a:rPr>
              <a:t> تا </a:t>
            </a:r>
            <a:r>
              <a:rPr lang="fa-IR" sz="2100" dirty="0">
                <a:latin typeface="Tahoma" panose="020B0604030504040204" pitchFamily="34" charset="0"/>
                <a:ea typeface="Tahoma" panose="020B0604030504040204" pitchFamily="34" charset="0"/>
                <a:cs typeface="Tahoma" panose="020B0604030504040204" pitchFamily="34" charset="0"/>
              </a:rPr>
              <a:t>24 ساعت (اگر </a:t>
            </a:r>
            <a:r>
              <a:rPr lang="fa-IR" sz="2100" dirty="0" smtClean="0">
                <a:latin typeface="Tahoma" panose="020B0604030504040204" pitchFamily="34" charset="0"/>
                <a:ea typeface="Tahoma" panose="020B0604030504040204" pitchFamily="34" charset="0"/>
                <a:cs typeface="Tahoma" panose="020B0604030504040204" pitchFamily="34" charset="0"/>
              </a:rPr>
              <a:t>دیس</a:t>
            </a:r>
            <a:r>
              <a:rPr lang="fa-IR" sz="2100" dirty="0">
                <a:latin typeface="Tahoma" panose="020B0604030504040204" pitchFamily="34" charset="0"/>
                <a:ea typeface="Tahoma" panose="020B0604030504040204" pitchFamily="34" charset="0"/>
                <a:cs typeface="Tahoma" panose="020B0604030504040204" pitchFamily="34" charset="0"/>
              </a:rPr>
              <a:t>ف</a:t>
            </a:r>
            <a:r>
              <a:rPr lang="fa-IR" sz="2100" dirty="0" smtClean="0">
                <a:latin typeface="Tahoma" panose="020B0604030504040204" pitchFamily="34" charset="0"/>
                <a:ea typeface="Tahoma" panose="020B0604030504040204" pitchFamily="34" charset="0"/>
                <a:cs typeface="Tahoma" panose="020B0604030504040204" pitchFamily="34" charset="0"/>
              </a:rPr>
              <a:t>اژی </a:t>
            </a:r>
            <a:r>
              <a:rPr lang="fa-IR" sz="2100" dirty="0">
                <a:latin typeface="Tahoma" panose="020B0604030504040204" pitchFamily="34" charset="0"/>
                <a:ea typeface="Tahoma" panose="020B0604030504040204" pitchFamily="34" charset="0"/>
                <a:cs typeface="Tahoma" panose="020B0604030504040204" pitchFamily="34" charset="0"/>
              </a:rPr>
              <a:t>وجود داشته باشد) </a:t>
            </a:r>
            <a:r>
              <a:rPr lang="fa-IR" sz="2100" dirty="0" smtClean="0">
                <a:latin typeface="Tahoma" panose="020B0604030504040204" pitchFamily="34" charset="0"/>
                <a:ea typeface="Tahoma" panose="020B0604030504040204" pitchFamily="34" charset="0"/>
                <a:cs typeface="Tahoma" panose="020B0604030504040204" pitchFamily="34" charset="0"/>
              </a:rPr>
              <a:t/>
            </a:r>
            <a:br>
              <a:rPr lang="fa-IR" sz="2100" dirty="0" smtClean="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سرم تراپی</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چک </a:t>
            </a:r>
            <a:r>
              <a:rPr lang="fa-IR" sz="2100" dirty="0">
                <a:latin typeface="Tahoma" panose="020B0604030504040204" pitchFamily="34" charset="0"/>
                <a:ea typeface="Tahoma" panose="020B0604030504040204" pitchFamily="34" charset="0"/>
                <a:cs typeface="Tahoma" panose="020B0604030504040204" pitchFamily="34" charset="0"/>
              </a:rPr>
              <a:t>آزمایشات بعد از 24 ساعت از تجویز </a:t>
            </a:r>
            <a:r>
              <a:rPr lang="en-US" sz="2100" dirty="0" err="1" smtClean="0">
                <a:latin typeface="Tahoma" panose="020B0604030504040204" pitchFamily="34" charset="0"/>
                <a:ea typeface="Tahoma" panose="020B0604030504040204" pitchFamily="34" charset="0"/>
                <a:cs typeface="Tahoma" panose="020B0604030504040204" pitchFamily="34" charset="0"/>
              </a:rPr>
              <a:t>rtpA</a:t>
            </a:r>
            <a:r>
              <a:rPr lang="fa-IR" sz="2100" dirty="0">
                <a:latin typeface="Tahoma" panose="020B0604030504040204" pitchFamily="34" charset="0"/>
                <a:ea typeface="Tahoma" panose="020B0604030504040204" pitchFamily="34" charset="0"/>
                <a:cs typeface="Tahoma" panose="020B0604030504040204" pitchFamily="34" charset="0"/>
              </a:rPr>
              <a:t> </a:t>
            </a:r>
            <a:r>
              <a:rPr lang="fa-IR" sz="2100" dirty="0" smtClean="0">
                <a:latin typeface="Tahoma" panose="020B0604030504040204" pitchFamily="34" charset="0"/>
                <a:ea typeface="Tahoma" panose="020B0604030504040204" pitchFamily="34" charset="0"/>
                <a:cs typeface="Tahoma" panose="020B0604030504040204" pitchFamily="34" charset="0"/>
              </a:rPr>
              <a:t>: </a:t>
            </a:r>
            <a:r>
              <a:rPr lang="en-US" sz="2100" dirty="0" smtClean="0">
                <a:latin typeface="Tahoma" panose="020B0604030504040204" pitchFamily="34" charset="0"/>
                <a:ea typeface="Tahoma" panose="020B0604030504040204" pitchFamily="34" charset="0"/>
                <a:cs typeface="Tahoma" panose="020B0604030504040204" pitchFamily="34" charset="0"/>
              </a:rPr>
              <a:t>CBC, PT, PTT</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پرهیز </a:t>
            </a:r>
            <a:r>
              <a:rPr lang="fa-IR" sz="2100" dirty="0">
                <a:latin typeface="Tahoma" panose="020B0604030504040204" pitchFamily="34" charset="0"/>
                <a:ea typeface="Tahoma" panose="020B0604030504040204" pitchFamily="34" charset="0"/>
                <a:cs typeface="Tahoma" panose="020B0604030504040204" pitchFamily="34" charset="0"/>
              </a:rPr>
              <a:t>از سوراخ کردن ورید مگر در مواقع ضروری</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پرهیز </a:t>
            </a:r>
            <a:r>
              <a:rPr lang="fa-IR" sz="2100" dirty="0">
                <a:latin typeface="Tahoma" panose="020B0604030504040204" pitchFamily="34" charset="0"/>
                <a:ea typeface="Tahoma" panose="020B0604030504040204" pitchFamily="34" charset="0"/>
                <a:cs typeface="Tahoma" panose="020B0604030504040204" pitchFamily="34" charset="0"/>
              </a:rPr>
              <a:t>از سوراخ کردن پوست به مدت 24 ساعت</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تجویز </a:t>
            </a:r>
            <a:r>
              <a:rPr lang="fa-IR" sz="2100" dirty="0">
                <a:latin typeface="Tahoma" panose="020B0604030504040204" pitchFamily="34" charset="0"/>
                <a:ea typeface="Tahoma" panose="020B0604030504040204" pitchFamily="34" charset="0"/>
                <a:cs typeface="Tahoma" panose="020B0604030504040204" pitchFamily="34" charset="0"/>
              </a:rPr>
              <a:t>متوکلوپرآمید تزریقی در صورت تهوع و استفراغ</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smtClean="0">
                <a:latin typeface="Tahoma" panose="020B0604030504040204" pitchFamily="34" charset="0"/>
                <a:ea typeface="Tahoma" panose="020B0604030504040204" pitchFamily="34" charset="0"/>
                <a:cs typeface="Tahoma" panose="020B0604030504040204" pitchFamily="34" charset="0"/>
              </a:rPr>
              <a:t>- تجویز </a:t>
            </a:r>
            <a:r>
              <a:rPr lang="fa-IR" sz="2100" dirty="0">
                <a:latin typeface="Tahoma" panose="020B0604030504040204" pitchFamily="34" charset="0"/>
                <a:ea typeface="Tahoma" panose="020B0604030504040204" pitchFamily="34" charset="0"/>
                <a:cs typeface="Tahoma" panose="020B0604030504040204" pitchFamily="34" charset="0"/>
              </a:rPr>
              <a:t>استامینوفن تزریقی در صورت سردرد و تب بالای 37.5 </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 </a:t>
            </a:r>
            <a:br>
              <a:rPr lang="en-US" sz="2100" dirty="0">
                <a:latin typeface="Tahoma" panose="020B0604030504040204" pitchFamily="34" charset="0"/>
                <a:ea typeface="Tahoma" panose="020B0604030504040204" pitchFamily="34" charset="0"/>
                <a:cs typeface="Tahoma" panose="020B0604030504040204" pitchFamily="34" charset="0"/>
              </a:rPr>
            </a:br>
            <a:r>
              <a:rPr lang="en-US" sz="2100" dirty="0">
                <a:latin typeface="Tahoma" panose="020B0604030504040204" pitchFamily="34" charset="0"/>
                <a:ea typeface="Tahoma" panose="020B0604030504040204" pitchFamily="34" charset="0"/>
                <a:cs typeface="Tahoma" panose="020B0604030504040204" pitchFamily="34" charset="0"/>
              </a:rPr>
              <a:t> </a:t>
            </a:r>
            <a:br>
              <a:rPr lang="en-US" sz="2100" dirty="0">
                <a:latin typeface="Tahoma" panose="020B0604030504040204" pitchFamily="34" charset="0"/>
                <a:ea typeface="Tahoma" panose="020B0604030504040204" pitchFamily="34" charset="0"/>
                <a:cs typeface="Tahoma" panose="020B0604030504040204" pitchFamily="34" charset="0"/>
              </a:rPr>
            </a:br>
            <a:r>
              <a:rPr lang="fa-IR" sz="2100" dirty="0">
                <a:latin typeface="Tahoma" panose="020B0604030504040204" pitchFamily="34" charset="0"/>
                <a:ea typeface="Tahoma" panose="020B0604030504040204" pitchFamily="34" charset="0"/>
                <a:cs typeface="Tahoma" panose="020B0604030504040204" pitchFamily="34" charset="0"/>
              </a:rPr>
              <a:t> </a:t>
            </a:r>
            <a:r>
              <a:rPr lang="en-US" sz="2100" dirty="0">
                <a:latin typeface="Tahoma" panose="020B0604030504040204" pitchFamily="34" charset="0"/>
                <a:ea typeface="Tahoma" panose="020B0604030504040204" pitchFamily="34" charset="0"/>
                <a:cs typeface="Tahoma" panose="020B0604030504040204" pitchFamily="34" charset="0"/>
              </a:rPr>
              <a:t/>
            </a:r>
            <a:br>
              <a:rPr lang="en-US" sz="2100" dirty="0">
                <a:latin typeface="Tahoma" panose="020B0604030504040204" pitchFamily="34" charset="0"/>
                <a:ea typeface="Tahoma" panose="020B0604030504040204" pitchFamily="34" charset="0"/>
                <a:cs typeface="Tahoma" panose="020B0604030504040204" pitchFamily="34" charset="0"/>
              </a:rPr>
            </a:br>
            <a:endParaRPr lang="en-US" sz="2100"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3"/>
          <p:cNvSpPr/>
          <p:nvPr/>
        </p:nvSpPr>
        <p:spPr>
          <a:xfrm>
            <a:off x="1475656" y="258060"/>
            <a:ext cx="5961888" cy="769441"/>
          </a:xfrm>
          <a:prstGeom prst="rect">
            <a:avLst/>
          </a:prstGeom>
        </p:spPr>
        <p:txBody>
          <a:bodyPr wrap="none">
            <a:spAutoFit/>
          </a:bodyPr>
          <a:lstStyle/>
          <a:p>
            <a:r>
              <a:rPr lang="fa-IR" sz="4400" dirty="0">
                <a:solidFill>
                  <a:schemeClr val="tx2"/>
                </a:solidFill>
                <a:latin typeface="Tahoma" panose="020B0604030504040204" pitchFamily="34" charset="0"/>
                <a:ea typeface="Tahoma" panose="020B0604030504040204" pitchFamily="34" charset="0"/>
                <a:cs typeface="Tahoma" panose="020B0604030504040204" pitchFamily="34" charset="0"/>
              </a:rPr>
              <a:t>اقدامات </a:t>
            </a:r>
            <a:r>
              <a:rPr lang="fa-IR" sz="4400" dirty="0" smtClean="0">
                <a:solidFill>
                  <a:schemeClr val="tx2"/>
                </a:solidFill>
                <a:latin typeface="Tahoma" panose="020B0604030504040204" pitchFamily="34" charset="0"/>
                <a:ea typeface="Tahoma" panose="020B0604030504040204" pitchFamily="34" charset="0"/>
                <a:cs typeface="Tahoma" panose="020B0604030504040204" pitchFamily="34" charset="0"/>
              </a:rPr>
              <a:t>در استروك یونیت</a:t>
            </a:r>
            <a:endParaRPr lang="en-US" sz="4400"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grpSp>
        <p:nvGrpSpPr>
          <p:cNvPr id="6" name="Group 5"/>
          <p:cNvGrpSpPr/>
          <p:nvPr/>
        </p:nvGrpSpPr>
        <p:grpSpPr>
          <a:xfrm>
            <a:off x="1905000" y="1143000"/>
            <a:ext cx="5184576" cy="720080"/>
            <a:chOff x="1259632" y="1112168"/>
            <a:chExt cx="5184576" cy="720080"/>
          </a:xfrm>
        </p:grpSpPr>
        <p:sp>
          <p:nvSpPr>
            <p:cNvPr id="5" name="Rectangle 4"/>
            <p:cNvSpPr/>
            <p:nvPr/>
          </p:nvSpPr>
          <p:spPr>
            <a:xfrm>
              <a:off x="1259632" y="1112168"/>
              <a:ext cx="5184576" cy="720080"/>
            </a:xfrm>
            <a:prstGeom prst="rect">
              <a:avLst/>
            </a:prstGeom>
            <a:solidFill>
              <a:schemeClr val="bg1"/>
            </a:solid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1488232" y="1264568"/>
              <a:ext cx="4876800" cy="400110"/>
            </a:xfrm>
            <a:prstGeom prst="rect">
              <a:avLst/>
            </a:prstGeom>
          </p:spPr>
          <p:txBody>
            <a:bodyPr wrap="square">
              <a:spAutoFit/>
            </a:bodyPr>
            <a:lstStyle/>
            <a:p>
              <a:r>
                <a:rPr lang="fa-IR" sz="2000" dirty="0">
                  <a:latin typeface="Tahoma" panose="020B0604030504040204" pitchFamily="34" charset="0"/>
                  <a:ea typeface="Tahoma" panose="020B0604030504040204" pitchFamily="34" charset="0"/>
                  <a:cs typeface="Tahoma" panose="020B0604030504040204" pitchFamily="34" charset="0"/>
                </a:rPr>
                <a:t>انتقال بیمار به استروک یونیت </a:t>
              </a:r>
              <a:r>
                <a:rPr lang="fa-IR" sz="2000" dirty="0" smtClean="0">
                  <a:latin typeface="Tahoma" panose="020B0604030504040204" pitchFamily="34" charset="0"/>
                  <a:ea typeface="Tahoma" panose="020B0604030504040204" pitchFamily="34" charset="0"/>
                  <a:cs typeface="Tahoma" panose="020B0604030504040204" pitchFamily="34" charset="0"/>
                </a:rPr>
                <a:t>ظرف </a:t>
              </a:r>
              <a:r>
                <a:rPr lang="fa-IR" sz="2000" dirty="0">
                  <a:latin typeface="Tahoma" panose="020B0604030504040204" pitchFamily="34" charset="0"/>
                  <a:ea typeface="Tahoma" panose="020B0604030504040204" pitchFamily="34" charset="0"/>
                  <a:cs typeface="Tahoma" panose="020B0604030504040204" pitchFamily="34" charset="0"/>
                </a:rPr>
                <a:t>2 </a:t>
              </a:r>
              <a:r>
                <a:rPr lang="fa-IR" sz="2000" dirty="0" smtClean="0">
                  <a:latin typeface="Tahoma" panose="020B0604030504040204" pitchFamily="34" charset="0"/>
                  <a:ea typeface="Tahoma" panose="020B0604030504040204" pitchFamily="34" charset="0"/>
                  <a:cs typeface="Tahoma" panose="020B0604030504040204" pitchFamily="34" charset="0"/>
                </a:rPr>
                <a:t>ساعت</a:t>
              </a:r>
              <a:endParaRPr lang="en-US" sz="2000" dirty="0"/>
            </a:p>
          </p:txBody>
        </p:sp>
      </p:grpSp>
      <p:grpSp>
        <p:nvGrpSpPr>
          <p:cNvPr id="8" name="Group 12"/>
          <p:cNvGrpSpPr/>
          <p:nvPr/>
        </p:nvGrpSpPr>
        <p:grpSpPr>
          <a:xfrm>
            <a:off x="4067944" y="2267744"/>
            <a:ext cx="4388149" cy="729208"/>
            <a:chOff x="4067944" y="2195736"/>
            <a:chExt cx="4388149" cy="729208"/>
          </a:xfrm>
        </p:grpSpPr>
        <p:sp>
          <p:nvSpPr>
            <p:cNvPr id="12" name="Double Wave 11"/>
            <p:cNvSpPr/>
            <p:nvPr/>
          </p:nvSpPr>
          <p:spPr>
            <a:xfrm>
              <a:off x="4067944" y="2195736"/>
              <a:ext cx="4388149" cy="729208"/>
            </a:xfrm>
            <a:prstGeom prst="doubleWav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219506" y="2267744"/>
              <a:ext cx="4039888" cy="523220"/>
            </a:xfrm>
            <a:prstGeom prst="rect">
              <a:avLst/>
            </a:prstGeom>
          </p:spPr>
          <p:txBody>
            <a:bodyPr wrap="none">
              <a:spAutoFit/>
            </a:bodyPr>
            <a:lstStyle/>
            <a:p>
              <a:r>
                <a:rPr lang="fa-IR" sz="2800" dirty="0">
                  <a:latin typeface="Tahoma" panose="020B0604030504040204" pitchFamily="34" charset="0"/>
                  <a:ea typeface="Tahoma" panose="020B0604030504040204" pitchFamily="34" charset="0"/>
                  <a:cs typeface="Tahoma" panose="020B0604030504040204" pitchFamily="34" charset="0"/>
                </a:rPr>
                <a:t>اقدامات در 24 ساعت اول:</a:t>
              </a:r>
              <a:endParaRPr lang="en-US" sz="2800" dirty="0"/>
            </a:p>
          </p:txBody>
        </p:sp>
      </p:grpSp>
    </p:spTree>
    <p:extLst>
      <p:ext uri="{BB962C8B-B14F-4D97-AF65-F5344CB8AC3E}">
        <p14:creationId xmlns:p14="http://schemas.microsoft.com/office/powerpoint/2010/main" xmlns="" val="10810412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139</TotalTime>
  <Words>2464</Words>
  <Application>Microsoft Office PowerPoint</Application>
  <PresentationFormat>On-screen Show (4:3)</PresentationFormat>
  <Paragraphs>182</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Opulent</vt:lpstr>
      <vt:lpstr>سكته حاد مغزي  </vt:lpstr>
      <vt:lpstr>فهرست عناوين</vt:lpstr>
      <vt:lpstr>تعريف سكته حاد مغزي</vt:lpstr>
      <vt:lpstr>اپيدميولوژي بيماري :</vt:lpstr>
      <vt:lpstr>Slide 5</vt:lpstr>
      <vt:lpstr>Slide 6</vt:lpstr>
      <vt:lpstr>Slide 7</vt:lpstr>
      <vt:lpstr>Slide 8</vt:lpstr>
      <vt:lpstr>بیمارستان های واجد شرایط</vt:lpstr>
      <vt:lpstr>Slide 10</vt:lpstr>
      <vt:lpstr>Door Time  AND DOOR To Needle Time </vt:lpstr>
      <vt:lpstr>عنوان دقيق خدمت</vt:lpstr>
      <vt:lpstr>انديكاسيون تزريق شرياني ترومبوليتيك ها</vt:lpstr>
      <vt:lpstr> </vt:lpstr>
      <vt:lpstr> </vt:lpstr>
      <vt:lpstr> </vt:lpstr>
      <vt:lpstr>Slide 17</vt:lpstr>
      <vt:lpstr>Slide 18</vt:lpstr>
      <vt:lpstr>Slide 19</vt:lpstr>
      <vt:lpstr>مراقبتهاي ويژه درطول تزريق  r-tpaدربيمارسكته حادمغزي</vt:lpstr>
      <vt:lpstr>معرفي دارو</vt:lpstr>
      <vt:lpstr>شكل ودوزدارو</vt:lpstr>
      <vt:lpstr>کنتراندیکاسیون های تجویز rtpA  </vt:lpstr>
      <vt:lpstr>نحوه آماده سازي دارو</vt:lpstr>
      <vt:lpstr> </vt:lpstr>
      <vt:lpstr> </vt:lpstr>
      <vt:lpstr>Slide 27</vt:lpstr>
      <vt:lpstr>Slide 28</vt:lpstr>
      <vt:lpstr> </vt:lpstr>
      <vt:lpstr>Slide 30</vt:lpstr>
      <vt:lpstr>Slide 31</vt:lpstr>
      <vt:lpstr>Slide 32</vt:lpstr>
      <vt:lpstr>Slide 33</vt:lpstr>
      <vt:lpstr>سايرنكات</vt:lpstr>
      <vt:lpstr> </vt:lpstr>
      <vt:lpstr> </vt:lpstr>
      <vt:lpstr>   - كنترل سطح هشیاری - مانیتورینگ قلبی و علائم حیاتی  - استراحت مطلق به مدت 24 ساعت - NPO تا 24 ساعت (اگر دیسفاژی وجود داشته باشد)  - سرم تراپی - چک آزمایشات بعد از 24 ساعت از تجویز rtpA : CBC, PT, PTT - پرهیز از سوراخ کردن ورید مگر در مواقع ضروری - پرهیز از سوراخ کردن پوست به مدت 24 ساعت - تجویز متوکلوپرآمید تزریقی در صورت تهوع و استفراغ - تجویز استامینوفن تزریقی در صورت سردرد و تب بالای 37.5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سكته حاد مغزي</dc:title>
  <dc:creator>app7</dc:creator>
  <cp:lastModifiedBy>App7</cp:lastModifiedBy>
  <cp:revision>21</cp:revision>
  <dcterms:created xsi:type="dcterms:W3CDTF">2020-01-01T09:28:24Z</dcterms:created>
  <dcterms:modified xsi:type="dcterms:W3CDTF">2022-12-25T07:38:43Z</dcterms:modified>
</cp:coreProperties>
</file>